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2"/>
  </p:notesMasterIdLst>
  <p:sldIdLst>
    <p:sldId id="256" r:id="rId2"/>
    <p:sldId id="258" r:id="rId3"/>
    <p:sldId id="259" r:id="rId4"/>
    <p:sldId id="302" r:id="rId5"/>
    <p:sldId id="303" r:id="rId6"/>
    <p:sldId id="260" r:id="rId7"/>
    <p:sldId id="261" r:id="rId8"/>
    <p:sldId id="262" r:id="rId9"/>
    <p:sldId id="263" r:id="rId10"/>
    <p:sldId id="265" r:id="rId11"/>
    <p:sldId id="279" r:id="rId12"/>
    <p:sldId id="282" r:id="rId13"/>
    <p:sldId id="293" r:id="rId14"/>
    <p:sldId id="280" r:id="rId15"/>
    <p:sldId id="284" r:id="rId16"/>
    <p:sldId id="294" r:id="rId17"/>
    <p:sldId id="285" r:id="rId18"/>
    <p:sldId id="286" r:id="rId19"/>
    <p:sldId id="295" r:id="rId20"/>
    <p:sldId id="283" r:id="rId21"/>
    <p:sldId id="287" r:id="rId22"/>
    <p:sldId id="266" r:id="rId23"/>
    <p:sldId id="264" r:id="rId24"/>
    <p:sldId id="257" r:id="rId25"/>
    <p:sldId id="267" r:id="rId26"/>
    <p:sldId id="270" r:id="rId27"/>
    <p:sldId id="268" r:id="rId28"/>
    <p:sldId id="269" r:id="rId29"/>
    <p:sldId id="274" r:id="rId30"/>
    <p:sldId id="271" r:id="rId31"/>
    <p:sldId id="273" r:id="rId32"/>
    <p:sldId id="275" r:id="rId33"/>
    <p:sldId id="278" r:id="rId34"/>
    <p:sldId id="304" r:id="rId35"/>
    <p:sldId id="305" r:id="rId36"/>
    <p:sldId id="290" r:id="rId37"/>
    <p:sldId id="289" r:id="rId38"/>
    <p:sldId id="306" r:id="rId39"/>
    <p:sldId id="308" r:id="rId40"/>
    <p:sldId id="309" r:id="rId41"/>
    <p:sldId id="300" r:id="rId42"/>
    <p:sldId id="277" r:id="rId43"/>
    <p:sldId id="288" r:id="rId44"/>
    <p:sldId id="272" r:id="rId45"/>
    <p:sldId id="276" r:id="rId46"/>
    <p:sldId id="301" r:id="rId47"/>
    <p:sldId id="296" r:id="rId48"/>
    <p:sldId id="297" r:id="rId49"/>
    <p:sldId id="298" r:id="rId50"/>
    <p:sldId id="299" r:id="rId5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000"/>
    <a:srgbClr val="404040"/>
    <a:srgbClr val="0790DC"/>
    <a:srgbClr val="92D050"/>
    <a:srgbClr val="01557A"/>
    <a:srgbClr val="8FAADC"/>
    <a:srgbClr val="F5B43F"/>
    <a:srgbClr val="D9D9D9"/>
    <a:srgbClr val="5F646A"/>
    <a:srgbClr val="1133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26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18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56F850-796B-4C89-AD42-93D31F27F89A}" type="datetimeFigureOut">
              <a:rPr lang="en-US" smtClean="0"/>
              <a:t>12/9/2020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F82043-790A-43BF-B61F-7030A71E88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7400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F82043-790A-43BF-B61F-7030A71E880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2103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4F7212B-5BC2-4EC2-94FE-EDBFFCE5C4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9EF1B4C2-41E4-458D-A36F-6E0BC0D6F7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95DB5CE-A93E-425A-BEEA-EA5F6AA13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12/9/2020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C052302-B100-4378-A83F-C7FEC86159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07E9D74-2AAD-4BDF-9B1E-885095360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5134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D283147-50C9-4027-BC09-EE21A8FF4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6254F8B7-21B4-4D34-A5D4-861BB344F5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526B1ED-0027-4644-947E-4EC7D40AB0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12/9/2020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56BE3DC-ADF8-4ACE-8863-3286DBD313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004EDAF-5890-4717-BB3F-602682A06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1206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5A173114-2898-44E3-B3D8-619B4C4772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0A025A74-3180-46F1-ACA7-8E1DD319FD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38AD2D9-CBFB-4C73-911C-BE266FB740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12/9/2020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1C2C921-8858-45C9-B5A6-8411F9B73B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D68EF65-187F-4F62-B418-8BA0E8006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8862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59ADEC2-AD89-453C-85E6-0AFFFFB1B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DA0500E-6DDC-403F-AA0E-1C86D138EC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4FF51A2-F98D-4DBC-BEDD-29D51828D3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12/9/2020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EF21FC5-CE8B-4444-9C97-59CA53AAB7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529FFC6-BE8C-40B7-B30C-F4A063B5D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5237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887506D-B41C-43A3-B093-98EC2E3A7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46002AAD-2230-41DF-B53B-5F3DEEC8E2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675FEED-4BEC-4D66-ACC0-260EE6CA2B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12/9/2020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4EA156C-A0D1-4297-A925-9547E6EA2E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4F8971E-DD77-4C4F-8EC2-EFEC5AFC16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3009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DAB01EB-BFB9-45A2-A9B5-517D0109D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2BB1A33-F125-4C65-BA07-86DD9FC7202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B74975E5-07DA-4F40-BBF8-C66CD3B078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092C390A-3B90-4A9D-B7D6-793B8D1B0F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12/9/2020</a:t>
            </a:fld>
            <a:endParaRPr 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31BC6C47-E7B5-4D63-BB37-EE84F2A5AD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0DDD2640-9BF0-4B27-8909-0EBEABD949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1074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51F57FA-C12C-4E19-9DD7-68E8B5754E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0FA074BB-1E09-4BF3-B627-BB8836AE4F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23750CE9-0AFD-4272-AC3B-E8A875C6D0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18EFCC45-38D0-4A0E-A88C-CAF74879FB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A4541F23-3554-4A64-BFFC-A8F74CD009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F522E6A2-C184-48C4-B1B8-739A75122D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12/9/2020</a:t>
            </a:fld>
            <a:endParaRPr 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A7D51D52-A28E-4D1D-A9DC-915F5A4347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D9C2E42B-C8B0-41C3-8E03-B56646DED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0614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705DC6B-4367-4091-A839-FBE40C2F4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31A90697-9CA4-4E19-AEAE-6BD7150D8E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12/9/2020</a:t>
            </a:fld>
            <a:endParaRPr 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DF3E8D00-1AC8-453A-A93F-08766D83DE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8197C571-472E-42FF-A5EC-0761017AF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3591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F4C92DF0-0A9F-4975-85BD-077E25A214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12/9/2020</a:t>
            </a:fld>
            <a:endParaRPr 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49703FC7-4DDF-4825-A366-9D57EF1731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8E25542-CDB0-49F6-B417-A06B0EE1F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872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F117D4E-5ABB-4D5F-81A8-2B5487E210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F1FA4DA-2E57-4785-92E2-A96F50B3C8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70C5F57D-C033-4F17-BD54-6E088C7A8D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2EF121EF-9D3C-4A6D-A8C8-426811AF05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12/9/2020</a:t>
            </a:fld>
            <a:endParaRPr 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13E72EDD-DF0F-4DB4-8724-06B8B6BA22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20D1EC73-C1A6-4F36-BC6D-36E892870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0441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0390F06-1DE8-4F39-B97C-2F942AB284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DD47E16F-AAEC-4AF5-8E53-F18063452F2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6E1FC83C-7430-47E1-8BAE-1D5B329396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BFC835A2-5E13-40E1-A627-E2F4EEC805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12/9/2020</a:t>
            </a:fld>
            <a:endParaRPr 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0B94F539-26FA-4CE7-B2C9-36C6115F04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BB611A7F-5CC0-43A4-970B-8BE00EDF6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1744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1A6036A7-330E-4AA1-A4CA-450876092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A170966F-C101-4F5E-BD02-90400DA4A2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37D2764-2F89-4053-B41B-91E7687675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788972-4DE4-4408-BD81-4F8DDB5F6E88}" type="datetimeFigureOut">
              <a:rPr lang="en-US" smtClean="0"/>
              <a:t>12/9/2020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49FC5A2-6F6C-4D2C-8E7D-344F3D7B69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536BDF6-EFFB-47B2-9000-3C807A5822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7107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microsoft.com/office/2007/relationships/hdphoto" Target="../media/hdphoto4.wdp"/><Relationship Id="rId3" Type="http://schemas.openxmlformats.org/officeDocument/2006/relationships/image" Target="../media/image2.png"/><Relationship Id="rId7" Type="http://schemas.microsoft.com/office/2007/relationships/hdphoto" Target="../media/hdphoto1.wdp"/><Relationship Id="rId12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microsoft.com/office/2007/relationships/hdphoto" Target="../media/hdphoto3.wdp"/><Relationship Id="rId5" Type="http://schemas.openxmlformats.org/officeDocument/2006/relationships/image" Target="../media/image4.png"/><Relationship Id="rId10" Type="http://schemas.openxmlformats.org/officeDocument/2006/relationships/image" Target="../media/image7.png"/><Relationship Id="rId4" Type="http://schemas.openxmlformats.org/officeDocument/2006/relationships/image" Target="../media/image3.png"/><Relationship Id="rId9" Type="http://schemas.microsoft.com/office/2007/relationships/hdphoto" Target="../media/hdphoto2.wdp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14.svg"/><Relationship Id="rId18" Type="http://schemas.openxmlformats.org/officeDocument/2006/relationships/image" Target="../media/image66.pn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12" Type="http://schemas.openxmlformats.org/officeDocument/2006/relationships/image" Target="../media/image13.png"/><Relationship Id="rId17" Type="http://schemas.openxmlformats.org/officeDocument/2006/relationships/image" Target="../media/image65.png"/><Relationship Id="rId2" Type="http://schemas.openxmlformats.org/officeDocument/2006/relationships/image" Target="../media/image56.png"/><Relationship Id="rId16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11" Type="http://schemas.openxmlformats.org/officeDocument/2006/relationships/image" Target="../media/image12.svg"/><Relationship Id="rId5" Type="http://schemas.openxmlformats.org/officeDocument/2006/relationships/image" Target="../media/image59.png"/><Relationship Id="rId15" Type="http://schemas.openxmlformats.org/officeDocument/2006/relationships/image" Target="../media/image16.svg"/><Relationship Id="rId10" Type="http://schemas.openxmlformats.org/officeDocument/2006/relationships/image" Target="../media/image11.png"/><Relationship Id="rId19" Type="http://schemas.openxmlformats.org/officeDocument/2006/relationships/image" Target="../media/image67.png"/><Relationship Id="rId4" Type="http://schemas.openxmlformats.org/officeDocument/2006/relationships/image" Target="../media/image58.png"/><Relationship Id="rId9" Type="http://schemas.openxmlformats.org/officeDocument/2006/relationships/image" Target="../media/image63.png"/><Relationship Id="rId1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svg"/><Relationship Id="rId13" Type="http://schemas.openxmlformats.org/officeDocument/2006/relationships/image" Target="../media/image79.png"/><Relationship Id="rId18" Type="http://schemas.openxmlformats.org/officeDocument/2006/relationships/image" Target="../media/image84.png"/><Relationship Id="rId3" Type="http://schemas.openxmlformats.org/officeDocument/2006/relationships/image" Target="../media/image69.png"/><Relationship Id="rId21" Type="http://schemas.openxmlformats.org/officeDocument/2006/relationships/image" Target="../media/image87.svg"/><Relationship Id="rId7" Type="http://schemas.openxmlformats.org/officeDocument/2006/relationships/image" Target="../media/image73.png"/><Relationship Id="rId12" Type="http://schemas.openxmlformats.org/officeDocument/2006/relationships/image" Target="../media/image78.png"/><Relationship Id="rId17" Type="http://schemas.openxmlformats.org/officeDocument/2006/relationships/image" Target="../media/image83.svg"/><Relationship Id="rId2" Type="http://schemas.openxmlformats.org/officeDocument/2006/relationships/image" Target="../media/image68.png"/><Relationship Id="rId16" Type="http://schemas.openxmlformats.org/officeDocument/2006/relationships/image" Target="../media/image82.png"/><Relationship Id="rId20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svg"/><Relationship Id="rId11" Type="http://schemas.openxmlformats.org/officeDocument/2006/relationships/image" Target="../media/image77.png"/><Relationship Id="rId5" Type="http://schemas.openxmlformats.org/officeDocument/2006/relationships/image" Target="../media/image71.png"/><Relationship Id="rId15" Type="http://schemas.openxmlformats.org/officeDocument/2006/relationships/image" Target="../media/image81.png"/><Relationship Id="rId10" Type="http://schemas.openxmlformats.org/officeDocument/2006/relationships/image" Target="../media/image76.svg"/><Relationship Id="rId19" Type="http://schemas.openxmlformats.org/officeDocument/2006/relationships/image" Target="../media/image85.svg"/><Relationship Id="rId4" Type="http://schemas.openxmlformats.org/officeDocument/2006/relationships/image" Target="../media/image70.png"/><Relationship Id="rId9" Type="http://schemas.openxmlformats.org/officeDocument/2006/relationships/image" Target="../media/image75.png"/><Relationship Id="rId14" Type="http://schemas.openxmlformats.org/officeDocument/2006/relationships/image" Target="../media/image80.png"/><Relationship Id="rId22" Type="http://schemas.openxmlformats.org/officeDocument/2006/relationships/image" Target="../media/image8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78.png"/><Relationship Id="rId18" Type="http://schemas.openxmlformats.org/officeDocument/2006/relationships/image" Target="../media/image83.svg"/><Relationship Id="rId3" Type="http://schemas.openxmlformats.org/officeDocument/2006/relationships/image" Target="../media/image68.png"/><Relationship Id="rId21" Type="http://schemas.openxmlformats.org/officeDocument/2006/relationships/image" Target="../media/image86.png"/><Relationship Id="rId7" Type="http://schemas.openxmlformats.org/officeDocument/2006/relationships/image" Target="../media/image72.svg"/><Relationship Id="rId12" Type="http://schemas.openxmlformats.org/officeDocument/2006/relationships/image" Target="../media/image77.png"/><Relationship Id="rId17" Type="http://schemas.openxmlformats.org/officeDocument/2006/relationships/image" Target="../media/image82.png"/><Relationship Id="rId2" Type="http://schemas.openxmlformats.org/officeDocument/2006/relationships/image" Target="../media/image89.png"/><Relationship Id="rId16" Type="http://schemas.openxmlformats.org/officeDocument/2006/relationships/image" Target="../media/image81.png"/><Relationship Id="rId20" Type="http://schemas.openxmlformats.org/officeDocument/2006/relationships/image" Target="../media/image85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11" Type="http://schemas.openxmlformats.org/officeDocument/2006/relationships/image" Target="../media/image76.svg"/><Relationship Id="rId24" Type="http://schemas.openxmlformats.org/officeDocument/2006/relationships/image" Target="../media/image90.png"/><Relationship Id="rId5" Type="http://schemas.openxmlformats.org/officeDocument/2006/relationships/image" Target="../media/image70.png"/><Relationship Id="rId15" Type="http://schemas.openxmlformats.org/officeDocument/2006/relationships/image" Target="../media/image80.png"/><Relationship Id="rId23" Type="http://schemas.openxmlformats.org/officeDocument/2006/relationships/image" Target="../media/image88.png"/><Relationship Id="rId10" Type="http://schemas.openxmlformats.org/officeDocument/2006/relationships/image" Target="../media/image75.png"/><Relationship Id="rId19" Type="http://schemas.openxmlformats.org/officeDocument/2006/relationships/image" Target="../media/image84.png"/><Relationship Id="rId4" Type="http://schemas.openxmlformats.org/officeDocument/2006/relationships/image" Target="../media/image69.png"/><Relationship Id="rId9" Type="http://schemas.openxmlformats.org/officeDocument/2006/relationships/image" Target="../media/image74.svg"/><Relationship Id="rId14" Type="http://schemas.openxmlformats.org/officeDocument/2006/relationships/image" Target="../media/image79.png"/><Relationship Id="rId22" Type="http://schemas.openxmlformats.org/officeDocument/2006/relationships/image" Target="../media/image87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svg"/><Relationship Id="rId13" Type="http://schemas.openxmlformats.org/officeDocument/2006/relationships/image" Target="../media/image79.png"/><Relationship Id="rId18" Type="http://schemas.openxmlformats.org/officeDocument/2006/relationships/image" Target="../media/image84.png"/><Relationship Id="rId3" Type="http://schemas.openxmlformats.org/officeDocument/2006/relationships/image" Target="../media/image69.png"/><Relationship Id="rId21" Type="http://schemas.openxmlformats.org/officeDocument/2006/relationships/image" Target="../media/image87.svg"/><Relationship Id="rId7" Type="http://schemas.openxmlformats.org/officeDocument/2006/relationships/image" Target="../media/image73.png"/><Relationship Id="rId12" Type="http://schemas.openxmlformats.org/officeDocument/2006/relationships/image" Target="../media/image78.png"/><Relationship Id="rId17" Type="http://schemas.openxmlformats.org/officeDocument/2006/relationships/image" Target="../media/image83.svg"/><Relationship Id="rId2" Type="http://schemas.openxmlformats.org/officeDocument/2006/relationships/image" Target="../media/image68.png"/><Relationship Id="rId16" Type="http://schemas.openxmlformats.org/officeDocument/2006/relationships/image" Target="../media/image82.png"/><Relationship Id="rId20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svg"/><Relationship Id="rId11" Type="http://schemas.openxmlformats.org/officeDocument/2006/relationships/image" Target="../media/image77.png"/><Relationship Id="rId5" Type="http://schemas.openxmlformats.org/officeDocument/2006/relationships/image" Target="../media/image71.png"/><Relationship Id="rId15" Type="http://schemas.openxmlformats.org/officeDocument/2006/relationships/image" Target="../media/image81.png"/><Relationship Id="rId10" Type="http://schemas.openxmlformats.org/officeDocument/2006/relationships/image" Target="../media/image76.svg"/><Relationship Id="rId19" Type="http://schemas.openxmlformats.org/officeDocument/2006/relationships/image" Target="../media/image85.svg"/><Relationship Id="rId4" Type="http://schemas.openxmlformats.org/officeDocument/2006/relationships/image" Target="../media/image70.png"/><Relationship Id="rId9" Type="http://schemas.openxmlformats.org/officeDocument/2006/relationships/image" Target="../media/image75.png"/><Relationship Id="rId14" Type="http://schemas.openxmlformats.org/officeDocument/2006/relationships/image" Target="../media/image8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13" Type="http://schemas.openxmlformats.org/officeDocument/2006/relationships/image" Target="../media/image94.png"/><Relationship Id="rId3" Type="http://schemas.openxmlformats.org/officeDocument/2006/relationships/image" Target="../media/image70.png"/><Relationship Id="rId7" Type="http://schemas.openxmlformats.org/officeDocument/2006/relationships/image" Target="../media/image79.png"/><Relationship Id="rId12" Type="http://schemas.openxmlformats.org/officeDocument/2006/relationships/image" Target="../media/image90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11" Type="http://schemas.openxmlformats.org/officeDocument/2006/relationships/image" Target="../media/image93.png"/><Relationship Id="rId5" Type="http://schemas.openxmlformats.org/officeDocument/2006/relationships/image" Target="../media/image92.svg"/><Relationship Id="rId15" Type="http://schemas.openxmlformats.org/officeDocument/2006/relationships/image" Target="../media/image96.png"/><Relationship Id="rId10" Type="http://schemas.openxmlformats.org/officeDocument/2006/relationships/image" Target="../media/image87.svg"/><Relationship Id="rId4" Type="http://schemas.openxmlformats.org/officeDocument/2006/relationships/image" Target="../media/image91.png"/><Relationship Id="rId9" Type="http://schemas.openxmlformats.org/officeDocument/2006/relationships/image" Target="../media/image86.png"/><Relationship Id="rId14" Type="http://schemas.openxmlformats.org/officeDocument/2006/relationships/image" Target="../media/image9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13" Type="http://schemas.openxmlformats.org/officeDocument/2006/relationships/image" Target="../media/image90.png"/><Relationship Id="rId3" Type="http://schemas.openxmlformats.org/officeDocument/2006/relationships/image" Target="../media/image68.png"/><Relationship Id="rId7" Type="http://schemas.openxmlformats.org/officeDocument/2006/relationships/image" Target="../media/image77.png"/><Relationship Id="rId12" Type="http://schemas.openxmlformats.org/officeDocument/2006/relationships/image" Target="../media/image93.png"/><Relationship Id="rId2" Type="http://schemas.openxmlformats.org/officeDocument/2006/relationships/image" Target="../media/image89.png"/><Relationship Id="rId16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svg"/><Relationship Id="rId11" Type="http://schemas.openxmlformats.org/officeDocument/2006/relationships/image" Target="../media/image87.svg"/><Relationship Id="rId5" Type="http://schemas.openxmlformats.org/officeDocument/2006/relationships/image" Target="../media/image91.png"/><Relationship Id="rId15" Type="http://schemas.openxmlformats.org/officeDocument/2006/relationships/image" Target="../media/image95.png"/><Relationship Id="rId10" Type="http://schemas.openxmlformats.org/officeDocument/2006/relationships/image" Target="../media/image86.png"/><Relationship Id="rId4" Type="http://schemas.openxmlformats.org/officeDocument/2006/relationships/image" Target="../media/image70.png"/><Relationship Id="rId9" Type="http://schemas.openxmlformats.org/officeDocument/2006/relationships/image" Target="../media/image81.png"/><Relationship Id="rId14" Type="http://schemas.openxmlformats.org/officeDocument/2006/relationships/image" Target="../media/image9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13" Type="http://schemas.openxmlformats.org/officeDocument/2006/relationships/image" Target="../media/image73.png"/><Relationship Id="rId3" Type="http://schemas.openxmlformats.org/officeDocument/2006/relationships/image" Target="../media/image70.png"/><Relationship Id="rId7" Type="http://schemas.openxmlformats.org/officeDocument/2006/relationships/image" Target="../media/image87.svg"/><Relationship Id="rId12" Type="http://schemas.openxmlformats.org/officeDocument/2006/relationships/image" Target="../media/image80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11" Type="http://schemas.openxmlformats.org/officeDocument/2006/relationships/image" Target="../media/image81.png"/><Relationship Id="rId5" Type="http://schemas.openxmlformats.org/officeDocument/2006/relationships/image" Target="../media/image79.png"/><Relationship Id="rId10" Type="http://schemas.openxmlformats.org/officeDocument/2006/relationships/image" Target="../media/image93.png"/><Relationship Id="rId4" Type="http://schemas.openxmlformats.org/officeDocument/2006/relationships/image" Target="../media/image77.png"/><Relationship Id="rId9" Type="http://schemas.openxmlformats.org/officeDocument/2006/relationships/image" Target="../media/image92.svg"/><Relationship Id="rId14" Type="http://schemas.openxmlformats.org/officeDocument/2006/relationships/image" Target="../media/image74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svg"/><Relationship Id="rId13" Type="http://schemas.openxmlformats.org/officeDocument/2006/relationships/image" Target="../media/image79.png"/><Relationship Id="rId18" Type="http://schemas.openxmlformats.org/officeDocument/2006/relationships/image" Target="../media/image78.png"/><Relationship Id="rId26" Type="http://schemas.openxmlformats.org/officeDocument/2006/relationships/image" Target="../media/image101.png"/><Relationship Id="rId3" Type="http://schemas.openxmlformats.org/officeDocument/2006/relationships/image" Target="../media/image69.png"/><Relationship Id="rId21" Type="http://schemas.openxmlformats.org/officeDocument/2006/relationships/image" Target="../media/image93.png"/><Relationship Id="rId7" Type="http://schemas.openxmlformats.org/officeDocument/2006/relationships/image" Target="../media/image73.png"/><Relationship Id="rId12" Type="http://schemas.openxmlformats.org/officeDocument/2006/relationships/image" Target="../media/image81.png"/><Relationship Id="rId17" Type="http://schemas.openxmlformats.org/officeDocument/2006/relationships/image" Target="../media/image77.png"/><Relationship Id="rId25" Type="http://schemas.openxmlformats.org/officeDocument/2006/relationships/image" Target="../media/image92.svg"/><Relationship Id="rId2" Type="http://schemas.openxmlformats.org/officeDocument/2006/relationships/image" Target="../media/image68.png"/><Relationship Id="rId16" Type="http://schemas.openxmlformats.org/officeDocument/2006/relationships/image" Target="../media/image88.png"/><Relationship Id="rId20" Type="http://schemas.openxmlformats.org/officeDocument/2006/relationships/image" Target="../media/image98.svg"/><Relationship Id="rId29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svg"/><Relationship Id="rId11" Type="http://schemas.openxmlformats.org/officeDocument/2006/relationships/image" Target="../media/image80.png"/><Relationship Id="rId24" Type="http://schemas.openxmlformats.org/officeDocument/2006/relationships/image" Target="../media/image91.png"/><Relationship Id="rId5" Type="http://schemas.openxmlformats.org/officeDocument/2006/relationships/image" Target="../media/image71.png"/><Relationship Id="rId15" Type="http://schemas.openxmlformats.org/officeDocument/2006/relationships/image" Target="../media/image87.svg"/><Relationship Id="rId23" Type="http://schemas.openxmlformats.org/officeDocument/2006/relationships/image" Target="../media/image100.png"/><Relationship Id="rId28" Type="http://schemas.openxmlformats.org/officeDocument/2006/relationships/image" Target="../media/image103.svg"/><Relationship Id="rId10" Type="http://schemas.openxmlformats.org/officeDocument/2006/relationships/image" Target="../media/image76.svg"/><Relationship Id="rId19" Type="http://schemas.openxmlformats.org/officeDocument/2006/relationships/image" Target="../media/image97.png"/><Relationship Id="rId4" Type="http://schemas.openxmlformats.org/officeDocument/2006/relationships/image" Target="../media/image70.png"/><Relationship Id="rId9" Type="http://schemas.openxmlformats.org/officeDocument/2006/relationships/image" Target="../media/image75.png"/><Relationship Id="rId14" Type="http://schemas.openxmlformats.org/officeDocument/2006/relationships/image" Target="../media/image86.png"/><Relationship Id="rId22" Type="http://schemas.openxmlformats.org/officeDocument/2006/relationships/image" Target="../media/image99.png"/><Relationship Id="rId27" Type="http://schemas.openxmlformats.org/officeDocument/2006/relationships/image" Target="../media/image10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81.png"/><Relationship Id="rId18" Type="http://schemas.openxmlformats.org/officeDocument/2006/relationships/image" Target="../media/image77.png"/><Relationship Id="rId26" Type="http://schemas.openxmlformats.org/officeDocument/2006/relationships/image" Target="../media/image92.svg"/><Relationship Id="rId3" Type="http://schemas.openxmlformats.org/officeDocument/2006/relationships/image" Target="../media/image68.png"/><Relationship Id="rId21" Type="http://schemas.openxmlformats.org/officeDocument/2006/relationships/image" Target="../media/image98.svg"/><Relationship Id="rId7" Type="http://schemas.openxmlformats.org/officeDocument/2006/relationships/image" Target="../media/image72.svg"/><Relationship Id="rId12" Type="http://schemas.openxmlformats.org/officeDocument/2006/relationships/image" Target="../media/image80.png"/><Relationship Id="rId17" Type="http://schemas.openxmlformats.org/officeDocument/2006/relationships/image" Target="../media/image88.png"/><Relationship Id="rId25" Type="http://schemas.openxmlformats.org/officeDocument/2006/relationships/image" Target="../media/image91.png"/><Relationship Id="rId2" Type="http://schemas.openxmlformats.org/officeDocument/2006/relationships/image" Target="../media/image89.png"/><Relationship Id="rId16" Type="http://schemas.openxmlformats.org/officeDocument/2006/relationships/image" Target="../media/image87.svg"/><Relationship Id="rId20" Type="http://schemas.openxmlformats.org/officeDocument/2006/relationships/image" Target="../media/image97.png"/><Relationship Id="rId29" Type="http://schemas.openxmlformats.org/officeDocument/2006/relationships/image" Target="../media/image103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11" Type="http://schemas.openxmlformats.org/officeDocument/2006/relationships/image" Target="../media/image76.svg"/><Relationship Id="rId24" Type="http://schemas.openxmlformats.org/officeDocument/2006/relationships/image" Target="../media/image100.png"/><Relationship Id="rId5" Type="http://schemas.openxmlformats.org/officeDocument/2006/relationships/image" Target="../media/image70.png"/><Relationship Id="rId15" Type="http://schemas.openxmlformats.org/officeDocument/2006/relationships/image" Target="../media/image86.png"/><Relationship Id="rId23" Type="http://schemas.openxmlformats.org/officeDocument/2006/relationships/image" Target="../media/image99.png"/><Relationship Id="rId28" Type="http://schemas.openxmlformats.org/officeDocument/2006/relationships/image" Target="../media/image102.png"/><Relationship Id="rId10" Type="http://schemas.openxmlformats.org/officeDocument/2006/relationships/image" Target="../media/image75.png"/><Relationship Id="rId19" Type="http://schemas.openxmlformats.org/officeDocument/2006/relationships/image" Target="../media/image78.png"/><Relationship Id="rId4" Type="http://schemas.openxmlformats.org/officeDocument/2006/relationships/image" Target="../media/image69.png"/><Relationship Id="rId9" Type="http://schemas.openxmlformats.org/officeDocument/2006/relationships/image" Target="../media/image74.svg"/><Relationship Id="rId14" Type="http://schemas.openxmlformats.org/officeDocument/2006/relationships/image" Target="../media/image79.png"/><Relationship Id="rId22" Type="http://schemas.openxmlformats.org/officeDocument/2006/relationships/image" Target="../media/image93.png"/><Relationship Id="rId27" Type="http://schemas.openxmlformats.org/officeDocument/2006/relationships/image" Target="../media/image101.png"/><Relationship Id="rId30" Type="http://schemas.openxmlformats.org/officeDocument/2006/relationships/image" Target="../media/image10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svg"/><Relationship Id="rId13" Type="http://schemas.openxmlformats.org/officeDocument/2006/relationships/image" Target="../media/image87.svg"/><Relationship Id="rId18" Type="http://schemas.openxmlformats.org/officeDocument/2006/relationships/image" Target="../media/image98.svg"/><Relationship Id="rId3" Type="http://schemas.openxmlformats.org/officeDocument/2006/relationships/image" Target="../media/image69.png"/><Relationship Id="rId21" Type="http://schemas.openxmlformats.org/officeDocument/2006/relationships/image" Target="../media/image102.png"/><Relationship Id="rId7" Type="http://schemas.openxmlformats.org/officeDocument/2006/relationships/image" Target="../media/image73.png"/><Relationship Id="rId12" Type="http://schemas.openxmlformats.org/officeDocument/2006/relationships/image" Target="../media/image86.png"/><Relationship Id="rId17" Type="http://schemas.openxmlformats.org/officeDocument/2006/relationships/image" Target="../media/image97.png"/><Relationship Id="rId25" Type="http://schemas.openxmlformats.org/officeDocument/2006/relationships/image" Target="../media/image93.png"/><Relationship Id="rId2" Type="http://schemas.openxmlformats.org/officeDocument/2006/relationships/image" Target="../media/image68.png"/><Relationship Id="rId16" Type="http://schemas.openxmlformats.org/officeDocument/2006/relationships/image" Target="../media/image79.png"/><Relationship Id="rId20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svg"/><Relationship Id="rId11" Type="http://schemas.openxmlformats.org/officeDocument/2006/relationships/image" Target="../media/image80.png"/><Relationship Id="rId24" Type="http://schemas.openxmlformats.org/officeDocument/2006/relationships/image" Target="../media/image81.png"/><Relationship Id="rId5" Type="http://schemas.openxmlformats.org/officeDocument/2006/relationships/image" Target="../media/image71.png"/><Relationship Id="rId15" Type="http://schemas.openxmlformats.org/officeDocument/2006/relationships/image" Target="../media/image78.png"/><Relationship Id="rId23" Type="http://schemas.openxmlformats.org/officeDocument/2006/relationships/image" Target="../media/image104.png"/><Relationship Id="rId10" Type="http://schemas.openxmlformats.org/officeDocument/2006/relationships/image" Target="../media/image76.svg"/><Relationship Id="rId19" Type="http://schemas.openxmlformats.org/officeDocument/2006/relationships/image" Target="../media/image100.png"/><Relationship Id="rId4" Type="http://schemas.openxmlformats.org/officeDocument/2006/relationships/image" Target="../media/image70.png"/><Relationship Id="rId9" Type="http://schemas.openxmlformats.org/officeDocument/2006/relationships/image" Target="../media/image75.png"/><Relationship Id="rId14" Type="http://schemas.openxmlformats.org/officeDocument/2006/relationships/image" Target="../media/image77.png"/><Relationship Id="rId22" Type="http://schemas.openxmlformats.org/officeDocument/2006/relationships/image" Target="../media/image10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7" Type="http://schemas.openxmlformats.org/officeDocument/2006/relationships/image" Target="../media/image113.png"/><Relationship Id="rId2" Type="http://schemas.openxmlformats.org/officeDocument/2006/relationships/image" Target="../media/image11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12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132.svg"/><Relationship Id="rId3" Type="http://schemas.openxmlformats.org/officeDocument/2006/relationships/image" Target="../media/image30.png"/><Relationship Id="rId7" Type="http://schemas.openxmlformats.org/officeDocument/2006/relationships/image" Target="../media/image128.svg"/><Relationship Id="rId12" Type="http://schemas.openxmlformats.org/officeDocument/2006/relationships/image" Target="../media/image13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7.png"/><Relationship Id="rId11" Type="http://schemas.openxmlformats.org/officeDocument/2006/relationships/image" Target="../media/image130.svg"/><Relationship Id="rId5" Type="http://schemas.openxmlformats.org/officeDocument/2006/relationships/image" Target="../media/image126.svg"/><Relationship Id="rId15" Type="http://schemas.openxmlformats.org/officeDocument/2006/relationships/image" Target="../media/image134.png"/><Relationship Id="rId10" Type="http://schemas.openxmlformats.org/officeDocument/2006/relationships/image" Target="../media/image129.png"/><Relationship Id="rId4" Type="http://schemas.openxmlformats.org/officeDocument/2006/relationships/image" Target="../media/image125.png"/><Relationship Id="rId9" Type="http://schemas.openxmlformats.org/officeDocument/2006/relationships/image" Target="../media/image74.svg"/><Relationship Id="rId14" Type="http://schemas.openxmlformats.org/officeDocument/2006/relationships/image" Target="../media/image13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svg"/><Relationship Id="rId3" Type="http://schemas.openxmlformats.org/officeDocument/2006/relationships/image" Target="../media/image125.png"/><Relationship Id="rId7" Type="http://schemas.openxmlformats.org/officeDocument/2006/relationships/image" Target="../media/image129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svg"/><Relationship Id="rId11" Type="http://schemas.openxmlformats.org/officeDocument/2006/relationships/image" Target="../media/image136.png"/><Relationship Id="rId5" Type="http://schemas.openxmlformats.org/officeDocument/2006/relationships/image" Target="../media/image73.png"/><Relationship Id="rId10" Type="http://schemas.openxmlformats.org/officeDocument/2006/relationships/image" Target="../media/image135.png"/><Relationship Id="rId4" Type="http://schemas.openxmlformats.org/officeDocument/2006/relationships/image" Target="../media/image126.svg"/><Relationship Id="rId9" Type="http://schemas.openxmlformats.org/officeDocument/2006/relationships/image" Target="../media/image13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18" Type="http://schemas.openxmlformats.org/officeDocument/2006/relationships/image" Target="../media/image27.png"/><Relationship Id="rId26" Type="http://schemas.openxmlformats.org/officeDocument/2006/relationships/image" Target="../media/image35.png"/><Relationship Id="rId3" Type="http://schemas.openxmlformats.org/officeDocument/2006/relationships/image" Target="../media/image12.svg"/><Relationship Id="rId21" Type="http://schemas.openxmlformats.org/officeDocument/2006/relationships/image" Target="../media/image30.png"/><Relationship Id="rId7" Type="http://schemas.openxmlformats.org/officeDocument/2006/relationships/image" Target="../media/image16.svg"/><Relationship Id="rId12" Type="http://schemas.openxmlformats.org/officeDocument/2006/relationships/image" Target="../media/image21.png"/><Relationship Id="rId17" Type="http://schemas.openxmlformats.org/officeDocument/2006/relationships/image" Target="../media/image26.png"/><Relationship Id="rId25" Type="http://schemas.openxmlformats.org/officeDocument/2006/relationships/image" Target="../media/image34.png"/><Relationship Id="rId2" Type="http://schemas.openxmlformats.org/officeDocument/2006/relationships/image" Target="../media/image11.png"/><Relationship Id="rId16" Type="http://schemas.openxmlformats.org/officeDocument/2006/relationships/image" Target="../media/image25.png"/><Relationship Id="rId20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24" Type="http://schemas.openxmlformats.org/officeDocument/2006/relationships/image" Target="../media/image33.png"/><Relationship Id="rId5" Type="http://schemas.openxmlformats.org/officeDocument/2006/relationships/image" Target="../media/image14.svg"/><Relationship Id="rId15" Type="http://schemas.openxmlformats.org/officeDocument/2006/relationships/image" Target="../media/image24.png"/><Relationship Id="rId23" Type="http://schemas.openxmlformats.org/officeDocument/2006/relationships/image" Target="../media/image32.png"/><Relationship Id="rId10" Type="http://schemas.openxmlformats.org/officeDocument/2006/relationships/image" Target="../media/image19.png"/><Relationship Id="rId19" Type="http://schemas.openxmlformats.org/officeDocument/2006/relationships/image" Target="../media/image28.png"/><Relationship Id="rId4" Type="http://schemas.openxmlformats.org/officeDocument/2006/relationships/image" Target="../media/image13.png"/><Relationship Id="rId9" Type="http://schemas.openxmlformats.org/officeDocument/2006/relationships/image" Target="../media/image18.svg"/><Relationship Id="rId14" Type="http://schemas.openxmlformats.org/officeDocument/2006/relationships/image" Target="../media/image23.png"/><Relationship Id="rId22" Type="http://schemas.openxmlformats.org/officeDocument/2006/relationships/image" Target="../media/image31.png"/><Relationship Id="rId27" Type="http://schemas.openxmlformats.org/officeDocument/2006/relationships/image" Target="../media/image3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svg"/><Relationship Id="rId3" Type="http://schemas.openxmlformats.org/officeDocument/2006/relationships/image" Target="../media/image125.png"/><Relationship Id="rId7" Type="http://schemas.openxmlformats.org/officeDocument/2006/relationships/image" Target="../media/image129.png"/><Relationship Id="rId12" Type="http://schemas.openxmlformats.org/officeDocument/2006/relationships/image" Target="../media/image138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svg"/><Relationship Id="rId11" Type="http://schemas.openxmlformats.org/officeDocument/2006/relationships/image" Target="../media/image135.png"/><Relationship Id="rId5" Type="http://schemas.openxmlformats.org/officeDocument/2006/relationships/image" Target="../media/image73.png"/><Relationship Id="rId10" Type="http://schemas.openxmlformats.org/officeDocument/2006/relationships/image" Target="../media/image137.png"/><Relationship Id="rId4" Type="http://schemas.openxmlformats.org/officeDocument/2006/relationships/image" Target="../media/image126.svg"/><Relationship Id="rId9" Type="http://schemas.openxmlformats.org/officeDocument/2006/relationships/image" Target="../media/image13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1.png"/><Relationship Id="rId4" Type="http://schemas.openxmlformats.org/officeDocument/2006/relationships/image" Target="../media/image14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2.png"/><Relationship Id="rId4" Type="http://schemas.openxmlformats.org/officeDocument/2006/relationships/image" Target="../media/image31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png"/><Relationship Id="rId3" Type="http://schemas.openxmlformats.org/officeDocument/2006/relationships/image" Target="../media/image143.png"/><Relationship Id="rId7" Type="http://schemas.openxmlformats.org/officeDocument/2006/relationships/image" Target="../media/image147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6.png"/><Relationship Id="rId5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9.png"/><Relationship Id="rId4" Type="http://schemas.openxmlformats.org/officeDocument/2006/relationships/image" Target="../media/image31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svg"/><Relationship Id="rId13" Type="http://schemas.openxmlformats.org/officeDocument/2006/relationships/image" Target="../media/image152.png"/><Relationship Id="rId3" Type="http://schemas.openxmlformats.org/officeDocument/2006/relationships/image" Target="../media/image125.png"/><Relationship Id="rId7" Type="http://schemas.openxmlformats.org/officeDocument/2006/relationships/image" Target="../media/image129.png"/><Relationship Id="rId12" Type="http://schemas.openxmlformats.org/officeDocument/2006/relationships/image" Target="../media/image15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svg"/><Relationship Id="rId11" Type="http://schemas.openxmlformats.org/officeDocument/2006/relationships/image" Target="../media/image150.png"/><Relationship Id="rId5" Type="http://schemas.openxmlformats.org/officeDocument/2006/relationships/image" Target="../media/image73.png"/><Relationship Id="rId10" Type="http://schemas.openxmlformats.org/officeDocument/2006/relationships/image" Target="../media/image34.png"/><Relationship Id="rId4" Type="http://schemas.openxmlformats.org/officeDocument/2006/relationships/image" Target="../media/image126.svg"/><Relationship Id="rId9" Type="http://schemas.openxmlformats.org/officeDocument/2006/relationships/image" Target="../media/image133.png"/><Relationship Id="rId14" Type="http://schemas.openxmlformats.org/officeDocument/2006/relationships/image" Target="../media/image153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155.png"/><Relationship Id="rId18" Type="http://schemas.openxmlformats.org/officeDocument/2006/relationships/image" Target="../media/image160.png"/><Relationship Id="rId3" Type="http://schemas.openxmlformats.org/officeDocument/2006/relationships/image" Target="../media/image125.png"/><Relationship Id="rId7" Type="http://schemas.openxmlformats.org/officeDocument/2006/relationships/image" Target="../media/image133.png"/><Relationship Id="rId12" Type="http://schemas.openxmlformats.org/officeDocument/2006/relationships/image" Target="../media/image154.png"/><Relationship Id="rId17" Type="http://schemas.openxmlformats.org/officeDocument/2006/relationships/image" Target="../media/image159.png"/><Relationship Id="rId2" Type="http://schemas.openxmlformats.org/officeDocument/2006/relationships/image" Target="../media/image30.png"/><Relationship Id="rId16" Type="http://schemas.openxmlformats.org/officeDocument/2006/relationships/image" Target="../media/image1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svg"/><Relationship Id="rId11" Type="http://schemas.openxmlformats.org/officeDocument/2006/relationships/image" Target="../media/image152.png"/><Relationship Id="rId5" Type="http://schemas.openxmlformats.org/officeDocument/2006/relationships/image" Target="../media/image129.png"/><Relationship Id="rId15" Type="http://schemas.openxmlformats.org/officeDocument/2006/relationships/image" Target="../media/image157.png"/><Relationship Id="rId10" Type="http://schemas.openxmlformats.org/officeDocument/2006/relationships/image" Target="../media/image151.png"/><Relationship Id="rId19" Type="http://schemas.openxmlformats.org/officeDocument/2006/relationships/image" Target="../media/image161.png"/><Relationship Id="rId4" Type="http://schemas.openxmlformats.org/officeDocument/2006/relationships/image" Target="../media/image126.svg"/><Relationship Id="rId9" Type="http://schemas.openxmlformats.org/officeDocument/2006/relationships/image" Target="../media/image150.png"/><Relationship Id="rId14" Type="http://schemas.openxmlformats.org/officeDocument/2006/relationships/image" Target="../media/image15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svg"/><Relationship Id="rId13" Type="http://schemas.openxmlformats.org/officeDocument/2006/relationships/image" Target="../media/image152.png"/><Relationship Id="rId3" Type="http://schemas.openxmlformats.org/officeDocument/2006/relationships/image" Target="../media/image125.png"/><Relationship Id="rId7" Type="http://schemas.openxmlformats.org/officeDocument/2006/relationships/image" Target="../media/image129.png"/><Relationship Id="rId12" Type="http://schemas.openxmlformats.org/officeDocument/2006/relationships/image" Target="../media/image151.png"/><Relationship Id="rId2" Type="http://schemas.openxmlformats.org/officeDocument/2006/relationships/image" Target="../media/image30.png"/><Relationship Id="rId16" Type="http://schemas.openxmlformats.org/officeDocument/2006/relationships/image" Target="../media/image1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svg"/><Relationship Id="rId11" Type="http://schemas.openxmlformats.org/officeDocument/2006/relationships/image" Target="../media/image150.png"/><Relationship Id="rId5" Type="http://schemas.openxmlformats.org/officeDocument/2006/relationships/image" Target="../media/image73.png"/><Relationship Id="rId15" Type="http://schemas.openxmlformats.org/officeDocument/2006/relationships/image" Target="../media/image157.png"/><Relationship Id="rId10" Type="http://schemas.openxmlformats.org/officeDocument/2006/relationships/image" Target="../media/image34.png"/><Relationship Id="rId4" Type="http://schemas.openxmlformats.org/officeDocument/2006/relationships/image" Target="../media/image126.svg"/><Relationship Id="rId9" Type="http://schemas.openxmlformats.org/officeDocument/2006/relationships/image" Target="../media/image133.png"/><Relationship Id="rId14" Type="http://schemas.openxmlformats.org/officeDocument/2006/relationships/image" Target="../media/image162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svg"/><Relationship Id="rId13" Type="http://schemas.openxmlformats.org/officeDocument/2006/relationships/image" Target="../media/image151.png"/><Relationship Id="rId3" Type="http://schemas.openxmlformats.org/officeDocument/2006/relationships/image" Target="../media/image125.png"/><Relationship Id="rId7" Type="http://schemas.openxmlformats.org/officeDocument/2006/relationships/image" Target="../media/image129.png"/><Relationship Id="rId12" Type="http://schemas.openxmlformats.org/officeDocument/2006/relationships/image" Target="../media/image150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svg"/><Relationship Id="rId11" Type="http://schemas.openxmlformats.org/officeDocument/2006/relationships/image" Target="../media/image164.png"/><Relationship Id="rId5" Type="http://schemas.openxmlformats.org/officeDocument/2006/relationships/image" Target="../media/image73.png"/><Relationship Id="rId10" Type="http://schemas.openxmlformats.org/officeDocument/2006/relationships/image" Target="../media/image34.png"/><Relationship Id="rId4" Type="http://schemas.openxmlformats.org/officeDocument/2006/relationships/image" Target="../media/image126.svg"/><Relationship Id="rId9" Type="http://schemas.openxmlformats.org/officeDocument/2006/relationships/image" Target="../media/image133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13" Type="http://schemas.openxmlformats.org/officeDocument/2006/relationships/image" Target="../media/image169.png"/><Relationship Id="rId18" Type="http://schemas.openxmlformats.org/officeDocument/2006/relationships/image" Target="../media/image172.png"/><Relationship Id="rId3" Type="http://schemas.openxmlformats.org/officeDocument/2006/relationships/image" Target="../media/image166.png"/><Relationship Id="rId7" Type="http://schemas.openxmlformats.org/officeDocument/2006/relationships/image" Target="../media/image168.png"/><Relationship Id="rId12" Type="http://schemas.microsoft.com/office/2007/relationships/hdphoto" Target="../media/hdphoto2.wdp"/><Relationship Id="rId17" Type="http://schemas.openxmlformats.org/officeDocument/2006/relationships/image" Target="../media/image171.png"/><Relationship Id="rId2" Type="http://schemas.openxmlformats.org/officeDocument/2006/relationships/image" Target="../media/image165.png"/><Relationship Id="rId16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7.png"/><Relationship Id="rId11" Type="http://schemas.openxmlformats.org/officeDocument/2006/relationships/image" Target="../media/image6.png"/><Relationship Id="rId5" Type="http://schemas.openxmlformats.org/officeDocument/2006/relationships/image" Target="../media/image18.svg"/><Relationship Id="rId15" Type="http://schemas.openxmlformats.org/officeDocument/2006/relationships/image" Target="../media/image170.png"/><Relationship Id="rId10" Type="http://schemas.microsoft.com/office/2007/relationships/hdphoto" Target="../media/hdphoto1.wdp"/><Relationship Id="rId19" Type="http://schemas.openxmlformats.org/officeDocument/2006/relationships/image" Target="../media/image36.png"/><Relationship Id="rId4" Type="http://schemas.openxmlformats.org/officeDocument/2006/relationships/image" Target="../media/image17.png"/><Relationship Id="rId9" Type="http://schemas.openxmlformats.org/officeDocument/2006/relationships/image" Target="../media/image5.png"/><Relationship Id="rId14" Type="http://schemas.microsoft.com/office/2007/relationships/hdphoto" Target="../media/hdphoto6.wdp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5.png"/><Relationship Id="rId3" Type="http://schemas.openxmlformats.org/officeDocument/2006/relationships/image" Target="../media/image165.png"/><Relationship Id="rId7" Type="http://schemas.openxmlformats.org/officeDocument/2006/relationships/image" Target="../media/image174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3.png"/><Relationship Id="rId5" Type="http://schemas.openxmlformats.org/officeDocument/2006/relationships/image" Target="../media/image18.svg"/><Relationship Id="rId10" Type="http://schemas.openxmlformats.org/officeDocument/2006/relationships/image" Target="../media/image177.png"/><Relationship Id="rId4" Type="http://schemas.openxmlformats.org/officeDocument/2006/relationships/image" Target="../media/image17.png"/><Relationship Id="rId9" Type="http://schemas.openxmlformats.org/officeDocument/2006/relationships/image" Target="../media/image176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 78">
            <a:extLst>
              <a:ext uri="{FF2B5EF4-FFF2-40B4-BE49-F238E27FC236}">
                <a16:creationId xmlns:a16="http://schemas.microsoft.com/office/drawing/2014/main" id="{C04510BF-5579-48F6-8961-F2FB3C80D0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2120507"/>
              </p:ext>
            </p:extLst>
          </p:nvPr>
        </p:nvGraphicFramePr>
        <p:xfrm>
          <a:off x="1503310" y="-655109"/>
          <a:ext cx="6054128" cy="746760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269282">
                  <a:extLst>
                    <a:ext uri="{9D8B030D-6E8A-4147-A177-3AD203B41FA5}">
                      <a16:colId xmlns:a16="http://schemas.microsoft.com/office/drawing/2014/main" val="1233481184"/>
                    </a:ext>
                  </a:extLst>
                </a:gridCol>
                <a:gridCol w="1378835">
                  <a:extLst>
                    <a:ext uri="{9D8B030D-6E8A-4147-A177-3AD203B41FA5}">
                      <a16:colId xmlns:a16="http://schemas.microsoft.com/office/drawing/2014/main" val="4194853655"/>
                    </a:ext>
                  </a:extLst>
                </a:gridCol>
                <a:gridCol w="736979">
                  <a:extLst>
                    <a:ext uri="{9D8B030D-6E8A-4147-A177-3AD203B41FA5}">
                      <a16:colId xmlns:a16="http://schemas.microsoft.com/office/drawing/2014/main" val="1291443419"/>
                    </a:ext>
                  </a:extLst>
                </a:gridCol>
                <a:gridCol w="764274">
                  <a:extLst>
                    <a:ext uri="{9D8B030D-6E8A-4147-A177-3AD203B41FA5}">
                      <a16:colId xmlns:a16="http://schemas.microsoft.com/office/drawing/2014/main" val="3514105516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810840608"/>
                    </a:ext>
                  </a:extLst>
                </a:gridCol>
                <a:gridCol w="990358">
                  <a:extLst>
                    <a:ext uri="{9D8B030D-6E8A-4147-A177-3AD203B41FA5}">
                      <a16:colId xmlns:a16="http://schemas.microsoft.com/office/drawing/2014/main" val="3848389343"/>
                    </a:ext>
                  </a:extLst>
                </a:gridCol>
              </a:tblGrid>
              <a:tr h="302821"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400" b="0" dirty="0">
                          <a:solidFill>
                            <a:schemeClr val="bg1"/>
                          </a:solidFill>
                        </a:rPr>
                        <a:t>Result</a:t>
                      </a:r>
                      <a:endParaRPr lang="en-US" sz="14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bg1"/>
                          </a:solidFill>
                        </a:rPr>
                        <a:t>Output Level</a:t>
                      </a: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bg1"/>
                          </a:solidFill>
                        </a:rPr>
                        <a:t>Instant Detect</a:t>
                      </a: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bg1"/>
                          </a:solidFill>
                        </a:rPr>
                        <a:t>All Areas Output</a:t>
                      </a: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bg1"/>
                          </a:solidFill>
                        </a:rPr>
                        <a:t>Models</a:t>
                      </a: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9956841"/>
                  </a:ext>
                </a:extLst>
              </a:tr>
              <a:tr h="1150721">
                <a:tc>
                  <a:txBody>
                    <a:bodyPr/>
                    <a:lstStyle/>
                    <a:p>
                      <a:r>
                        <a:rPr lang="en-US" sz="1400" dirty="0"/>
                        <a:t>Image Classification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Image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400" b="0" dirty="0">
                          <a:solidFill>
                            <a:srgbClr val="FF0000"/>
                          </a:solidFill>
                        </a:rPr>
                        <a:t>✖</a:t>
                      </a:r>
                      <a:endParaRPr lang="en-US" sz="1400" b="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800" b="1" dirty="0">
                          <a:solidFill>
                            <a:schemeClr val="accent1"/>
                          </a:solidFill>
                        </a:rPr>
                        <a:t>〇</a:t>
                      </a:r>
                      <a:endParaRPr lang="en-US" sz="1800" b="1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VGG</a:t>
                      </a:r>
                    </a:p>
                    <a:p>
                      <a:pPr algn="ctr"/>
                      <a:r>
                        <a:rPr lang="en-US" sz="1400" dirty="0" err="1"/>
                        <a:t>ResNet</a:t>
                      </a:r>
                      <a:endParaRPr lang="en-US" sz="1400" dirty="0"/>
                    </a:p>
                    <a:p>
                      <a:pPr algn="ctr"/>
                      <a:r>
                        <a:rPr lang="en-US" sz="1400" dirty="0"/>
                        <a:t>Inception</a:t>
                      </a:r>
                    </a:p>
                    <a:p>
                      <a:pPr algn="ctr"/>
                      <a:r>
                        <a:rPr lang="en-US" sz="1400" dirty="0" err="1"/>
                        <a:t>MobileNet</a:t>
                      </a:r>
                      <a:endParaRPr lang="en-US" sz="1400" dirty="0"/>
                    </a:p>
                    <a:p>
                      <a:pPr algn="ctr"/>
                      <a:r>
                        <a:rPr lang="en-US" sz="1400" dirty="0" err="1"/>
                        <a:t>DenseNet</a:t>
                      </a:r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5283454"/>
                  </a:ext>
                </a:extLst>
              </a:tr>
              <a:tr h="1150721">
                <a:tc>
                  <a:txBody>
                    <a:bodyPr/>
                    <a:lstStyle/>
                    <a:p>
                      <a:r>
                        <a:rPr lang="en-US" sz="1400" dirty="0"/>
                        <a:t>Image Classification</a:t>
                      </a:r>
                    </a:p>
                    <a:p>
                      <a:r>
                        <a:rPr lang="en-US" sz="1400" dirty="0"/>
                        <a:t>Localization</a:t>
                      </a:r>
                      <a:endParaRPr lang="ja-JP" alt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Box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400" b="0" dirty="0">
                          <a:solidFill>
                            <a:srgbClr val="FF0000"/>
                          </a:solidFill>
                        </a:rPr>
                        <a:t>✖</a:t>
                      </a:r>
                      <a:endParaRPr 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ja-JP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✖</a:t>
                      </a:r>
                      <a:endParaRPr 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HOG</a:t>
                      </a:r>
                    </a:p>
                    <a:p>
                      <a:pPr algn="ctr"/>
                      <a:r>
                        <a:rPr lang="en-US" sz="1400" dirty="0"/>
                        <a:t>BOF</a:t>
                      </a:r>
                    </a:p>
                    <a:p>
                      <a:pPr algn="ctr"/>
                      <a:r>
                        <a:rPr lang="en-US" sz="1400" dirty="0"/>
                        <a:t>PASCAL VOC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9398175"/>
                  </a:ext>
                </a:extLst>
              </a:tr>
              <a:tr h="1150721">
                <a:tc>
                  <a:txBody>
                    <a:bodyPr/>
                    <a:lstStyle/>
                    <a:p>
                      <a:r>
                        <a:rPr lang="en-US" sz="1400" dirty="0"/>
                        <a:t>Object Detection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Box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800" b="1" dirty="0">
                          <a:solidFill>
                            <a:schemeClr val="accent1"/>
                          </a:solidFill>
                        </a:rPr>
                        <a:t>〇</a:t>
                      </a:r>
                      <a:endParaRPr lang="en-US" sz="1800" b="1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ja-JP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✖</a:t>
                      </a:r>
                      <a:endParaRPr 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R-CNN</a:t>
                      </a:r>
                    </a:p>
                    <a:p>
                      <a:pPr algn="ctr"/>
                      <a:r>
                        <a:rPr lang="en-US" sz="1400" dirty="0"/>
                        <a:t>Fast R-CNN</a:t>
                      </a:r>
                    </a:p>
                    <a:p>
                      <a:pPr algn="ctr"/>
                      <a:r>
                        <a:rPr lang="en-US" sz="1400" dirty="0"/>
                        <a:t>SDD</a:t>
                      </a:r>
                    </a:p>
                    <a:p>
                      <a:pPr algn="ctr"/>
                      <a:r>
                        <a:rPr lang="en-US" sz="1400" dirty="0"/>
                        <a:t>YOLO</a:t>
                      </a:r>
                    </a:p>
                    <a:p>
                      <a:pPr algn="ctr"/>
                      <a:r>
                        <a:rPr lang="en-US" sz="1400" dirty="0" err="1"/>
                        <a:t>RetinaNet</a:t>
                      </a:r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6357391"/>
                  </a:ext>
                </a:extLst>
              </a:tr>
              <a:tr h="1150721">
                <a:tc>
                  <a:txBody>
                    <a:bodyPr/>
                    <a:lstStyle/>
                    <a:p>
                      <a:r>
                        <a:rPr lang="en-US" sz="1400" dirty="0"/>
                        <a:t>Semantic Segmentation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Pixel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400" b="0" dirty="0">
                          <a:solidFill>
                            <a:srgbClr val="FF0000"/>
                          </a:solidFill>
                        </a:rPr>
                        <a:t>✖</a:t>
                      </a:r>
                      <a:endParaRPr 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800" b="1" dirty="0">
                          <a:solidFill>
                            <a:schemeClr val="accent1"/>
                          </a:solidFill>
                        </a:rPr>
                        <a:t>〇</a:t>
                      </a:r>
                      <a:endParaRPr lang="en-US" sz="1800" b="1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U-NET</a:t>
                      </a:r>
                    </a:p>
                    <a:p>
                      <a:pPr algn="ctr"/>
                      <a:r>
                        <a:rPr lang="it-IT" sz="1400" dirty="0"/>
                        <a:t>MULTISCALE</a:t>
                      </a:r>
                    </a:p>
                    <a:p>
                      <a:pPr algn="ctr"/>
                      <a:r>
                        <a:rPr lang="it-IT" sz="1400" dirty="0"/>
                        <a:t>HYBRID CNN-CRF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2236501"/>
                  </a:ext>
                </a:extLst>
              </a:tr>
              <a:tr h="1150721">
                <a:tc>
                  <a:txBody>
                    <a:bodyPr/>
                    <a:lstStyle/>
                    <a:p>
                      <a:r>
                        <a:rPr lang="en-US" sz="1400" dirty="0"/>
                        <a:t>Instant Segmentation</a:t>
                      </a:r>
                    </a:p>
                    <a:p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Pixel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ja-JP" altLang="en-US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72C4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〇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72C4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400" b="0" dirty="0">
                          <a:solidFill>
                            <a:srgbClr val="FF0000"/>
                          </a:solidFill>
                        </a:rPr>
                        <a:t>✖</a:t>
                      </a:r>
                      <a:endParaRPr 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Mask R-CNN</a:t>
                      </a:r>
                    </a:p>
                    <a:p>
                      <a:pPr algn="ctr"/>
                      <a:r>
                        <a:rPr lang="en-US" sz="1400" dirty="0" err="1"/>
                        <a:t>DeepMask</a:t>
                      </a:r>
                      <a:endParaRPr lang="en-US" sz="1400" dirty="0"/>
                    </a:p>
                    <a:p>
                      <a:pPr algn="ctr"/>
                      <a:r>
                        <a:rPr lang="en-US" sz="1400" dirty="0"/>
                        <a:t>FCIS</a:t>
                      </a:r>
                    </a:p>
                    <a:p>
                      <a:pPr algn="ctr"/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6538934"/>
                  </a:ext>
                </a:extLst>
              </a:tr>
              <a:tr h="1150721">
                <a:tc>
                  <a:txBody>
                    <a:bodyPr/>
                    <a:lstStyle/>
                    <a:p>
                      <a:r>
                        <a:rPr lang="en-US" sz="1400" dirty="0"/>
                        <a:t>Panoptic Segmentation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Pixel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ja-JP" altLang="en-US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72C4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〇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72C4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ja-JP" alt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72C4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〇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72C4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Panoptic Feature Pyramid Network</a:t>
                      </a:r>
                    </a:p>
                    <a:p>
                      <a:pPr algn="ctr"/>
                      <a:r>
                        <a:rPr lang="en-US" sz="1400" dirty="0" err="1"/>
                        <a:t>UPSNet</a:t>
                      </a:r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8963020"/>
                  </a:ext>
                </a:extLst>
              </a:tr>
            </a:tbl>
          </a:graphicData>
        </a:graphic>
      </p:graphicFrame>
      <p:pic>
        <p:nvPicPr>
          <p:cNvPr id="5" name="図 4">
            <a:extLst>
              <a:ext uri="{FF2B5EF4-FFF2-40B4-BE49-F238E27FC236}">
                <a16:creationId xmlns:a16="http://schemas.microsoft.com/office/drawing/2014/main" id="{C7EC8FDD-389F-4FA5-A3C4-E15D2EBD56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8780" y="484"/>
            <a:ext cx="1286367" cy="914479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90D0E2D-F1CF-450C-ADDE-4D5DED3FD160}"/>
              </a:ext>
            </a:extLst>
          </p:cNvPr>
          <p:cNvSpPr txBox="1"/>
          <p:nvPr/>
        </p:nvSpPr>
        <p:spPr>
          <a:xfrm>
            <a:off x="2809545" y="-54843"/>
            <a:ext cx="1283987" cy="129043"/>
          </a:xfrm>
          <a:prstGeom prst="rect">
            <a:avLst/>
          </a:prstGeom>
          <a:solidFill>
            <a:srgbClr val="FF0000"/>
          </a:solidFill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dirty="0">
                <a:solidFill>
                  <a:schemeClr val="bg1"/>
                </a:solidFill>
              </a:rPr>
              <a:t>Dog 98%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6EB88842-242B-4ACB-86AF-3F8DD4C24C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0362" y="2347272"/>
            <a:ext cx="1286367" cy="914479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BCDD7B13-A66A-40E2-A855-DF69B81055DE}"/>
              </a:ext>
            </a:extLst>
          </p:cNvPr>
          <p:cNvSpPr/>
          <p:nvPr/>
        </p:nvSpPr>
        <p:spPr>
          <a:xfrm>
            <a:off x="3036832" y="2378125"/>
            <a:ext cx="396391" cy="8007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C5726B89-22D2-436E-884D-27FF10B44D82}"/>
              </a:ext>
            </a:extLst>
          </p:cNvPr>
          <p:cNvSpPr/>
          <p:nvPr/>
        </p:nvSpPr>
        <p:spPr>
          <a:xfrm>
            <a:off x="3350473" y="2462214"/>
            <a:ext cx="458984" cy="6845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2D1F3563-BBE8-4343-AFC5-29B195C52EC2}"/>
              </a:ext>
            </a:extLst>
          </p:cNvPr>
          <p:cNvSpPr txBox="1"/>
          <p:nvPr/>
        </p:nvSpPr>
        <p:spPr>
          <a:xfrm>
            <a:off x="3019130" y="2296374"/>
            <a:ext cx="434416" cy="139640"/>
          </a:xfrm>
          <a:prstGeom prst="rect">
            <a:avLst/>
          </a:prstGeom>
          <a:solidFill>
            <a:srgbClr val="FF0000"/>
          </a:solidFill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bg1"/>
                </a:solidFill>
              </a:rPr>
              <a:t>Dog 93%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AB8FA9E2-75E2-4BC7-9F5A-6A347C795B3A}"/>
              </a:ext>
            </a:extLst>
          </p:cNvPr>
          <p:cNvSpPr txBox="1"/>
          <p:nvPr/>
        </p:nvSpPr>
        <p:spPr>
          <a:xfrm>
            <a:off x="3338827" y="3091204"/>
            <a:ext cx="477454" cy="119309"/>
          </a:xfrm>
          <a:prstGeom prst="rect">
            <a:avLst/>
          </a:prstGeom>
          <a:solidFill>
            <a:srgbClr val="FF0000"/>
          </a:solidFill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bg1"/>
                </a:solidFill>
              </a:rPr>
              <a:t>Dog 97%</a:t>
            </a:r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BE280C29-3FB2-49FE-BF71-C6BAA6A2F6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1991" y="3491018"/>
            <a:ext cx="1286367" cy="914479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8C622A7E-6A0C-4605-BAFE-2E533C8EBB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8597" y="5166128"/>
            <a:ext cx="1287680" cy="354457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0B6F9641-9532-4241-8159-BC69B759678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3622"/>
          <a:stretch/>
        </p:blipFill>
        <p:spPr>
          <a:xfrm>
            <a:off x="2828596" y="4608071"/>
            <a:ext cx="1287680" cy="571856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DA20FB66-B920-49F4-A036-432C28854F3D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45903" y="4706678"/>
            <a:ext cx="463584" cy="759368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27FFFC80-4D59-4F72-B009-C2CC45F46932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49476" y="4756623"/>
            <a:ext cx="392483" cy="676890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6647C322-EC66-4003-B24F-7AC9080D202D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08214" y="6318816"/>
            <a:ext cx="1287680" cy="354457"/>
          </a:xfrm>
          <a:prstGeom prst="rect">
            <a:avLst/>
          </a:prstGeom>
        </p:spPr>
      </p:pic>
      <p:pic>
        <p:nvPicPr>
          <p:cNvPr id="18" name="図 17">
            <a:extLst>
              <a:ext uri="{FF2B5EF4-FFF2-40B4-BE49-F238E27FC236}">
                <a16:creationId xmlns:a16="http://schemas.microsoft.com/office/drawing/2014/main" id="{094AB98F-CA57-4EC8-9D4A-F22E4C6E2F0D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rcRect t="53622"/>
          <a:stretch/>
        </p:blipFill>
        <p:spPr>
          <a:xfrm>
            <a:off x="2808213" y="5760759"/>
            <a:ext cx="1287680" cy="571856"/>
          </a:xfrm>
          <a:prstGeom prst="rect">
            <a:avLst/>
          </a:prstGeom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8491C9A3-7E35-4418-9E1B-69AE134DDBBF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25520" y="5859366"/>
            <a:ext cx="463584" cy="759368"/>
          </a:xfrm>
          <a:prstGeom prst="rect">
            <a:avLst/>
          </a:prstGeom>
        </p:spPr>
      </p:pic>
      <p:pic>
        <p:nvPicPr>
          <p:cNvPr id="20" name="図 19">
            <a:extLst>
              <a:ext uri="{FF2B5EF4-FFF2-40B4-BE49-F238E27FC236}">
                <a16:creationId xmlns:a16="http://schemas.microsoft.com/office/drawing/2014/main" id="{3E8B7185-FB32-4F02-8516-76596698912E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29093" y="5909311"/>
            <a:ext cx="392483" cy="676890"/>
          </a:xfrm>
          <a:prstGeom prst="rect">
            <a:avLst/>
          </a:prstGeom>
        </p:spPr>
      </p:pic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3A600423-43F7-4FBF-81A8-46BD3C648381}"/>
              </a:ext>
            </a:extLst>
          </p:cNvPr>
          <p:cNvSpPr txBox="1"/>
          <p:nvPr/>
        </p:nvSpPr>
        <p:spPr>
          <a:xfrm>
            <a:off x="1489662" y="-1023267"/>
            <a:ext cx="6081424" cy="369332"/>
          </a:xfrm>
          <a:prstGeom prst="rect">
            <a:avLst/>
          </a:prstGeom>
          <a:solidFill>
            <a:srgbClr val="333F50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Object Detection</a:t>
            </a:r>
          </a:p>
        </p:txBody>
      </p:sp>
      <p:pic>
        <p:nvPicPr>
          <p:cNvPr id="22" name="図 21">
            <a:extLst>
              <a:ext uri="{FF2B5EF4-FFF2-40B4-BE49-F238E27FC236}">
                <a16:creationId xmlns:a16="http://schemas.microsoft.com/office/drawing/2014/main" id="{2EA635E4-0D2D-4129-A0AA-79A5803DA7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0039" y="1177411"/>
            <a:ext cx="1286367" cy="914479"/>
          </a:xfrm>
          <a:prstGeom prst="rect">
            <a:avLst/>
          </a:prstGeom>
        </p:spPr>
      </p:pic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88B6E032-6B5F-473D-A4FE-AF0201E59B8B}"/>
              </a:ext>
            </a:extLst>
          </p:cNvPr>
          <p:cNvSpPr/>
          <p:nvPr/>
        </p:nvSpPr>
        <p:spPr>
          <a:xfrm>
            <a:off x="3016509" y="1208264"/>
            <a:ext cx="705067" cy="8007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5F913899-5ABB-4EF9-A991-6FD1613E964C}"/>
              </a:ext>
            </a:extLst>
          </p:cNvPr>
          <p:cNvSpPr txBox="1"/>
          <p:nvPr/>
        </p:nvSpPr>
        <p:spPr>
          <a:xfrm>
            <a:off x="2998807" y="1106952"/>
            <a:ext cx="743152" cy="159201"/>
          </a:xfrm>
          <a:prstGeom prst="rect">
            <a:avLst/>
          </a:prstGeom>
          <a:solidFill>
            <a:srgbClr val="FF0000"/>
          </a:solidFill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bg1"/>
                </a:solidFill>
              </a:rPr>
              <a:t>Dog 93%</a:t>
            </a:r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993E8DE8-4788-46D2-906A-BE3D1B9E70C9}"/>
              </a:ext>
            </a:extLst>
          </p:cNvPr>
          <p:cNvSpPr/>
          <p:nvPr/>
        </p:nvSpPr>
        <p:spPr>
          <a:xfrm>
            <a:off x="1489662" y="6812491"/>
            <a:ext cx="6095072" cy="202100"/>
          </a:xfrm>
          <a:prstGeom prst="rect">
            <a:avLst/>
          </a:prstGeom>
          <a:solidFill>
            <a:srgbClr val="333F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https://jingwora.github.io/</a:t>
            </a:r>
          </a:p>
        </p:txBody>
      </p:sp>
    </p:spTree>
    <p:extLst>
      <p:ext uri="{BB962C8B-B14F-4D97-AF65-F5344CB8AC3E}">
        <p14:creationId xmlns:p14="http://schemas.microsoft.com/office/powerpoint/2010/main" val="13719037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 68">
            <a:extLst>
              <a:ext uri="{FF2B5EF4-FFF2-40B4-BE49-F238E27FC236}">
                <a16:creationId xmlns:a16="http://schemas.microsoft.com/office/drawing/2014/main" id="{17C6E911-91F1-48BD-8C32-6A804B5A38C7}"/>
              </a:ext>
            </a:extLst>
          </p:cNvPr>
          <p:cNvSpPr/>
          <p:nvPr/>
        </p:nvSpPr>
        <p:spPr>
          <a:xfrm>
            <a:off x="8393547" y="4556699"/>
            <a:ext cx="1612367" cy="2131269"/>
          </a:xfrm>
          <a:prstGeom prst="rect">
            <a:avLst/>
          </a:prstGeom>
          <a:solidFill>
            <a:schemeClr val="bg1"/>
          </a:solidFill>
          <a:ln w="28575">
            <a:solidFill>
              <a:srgbClr val="324E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CA00A592-6920-4385-A783-1D547D56136A}"/>
              </a:ext>
            </a:extLst>
          </p:cNvPr>
          <p:cNvSpPr/>
          <p:nvPr/>
        </p:nvSpPr>
        <p:spPr>
          <a:xfrm>
            <a:off x="8719753" y="510613"/>
            <a:ext cx="3103279" cy="33952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: Top Corners Rounded 29">
            <a:extLst>
              <a:ext uri="{FF2B5EF4-FFF2-40B4-BE49-F238E27FC236}">
                <a16:creationId xmlns:a16="http://schemas.microsoft.com/office/drawing/2014/main" id="{4CF4EFE1-B978-4306-B48E-9B3CAEC247E6}"/>
              </a:ext>
            </a:extLst>
          </p:cNvPr>
          <p:cNvSpPr/>
          <p:nvPr/>
        </p:nvSpPr>
        <p:spPr>
          <a:xfrm flipV="1">
            <a:off x="5810408" y="406079"/>
            <a:ext cx="265325" cy="331102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rgbClr val="324E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: Top Corners Rounded 28">
            <a:extLst>
              <a:ext uri="{FF2B5EF4-FFF2-40B4-BE49-F238E27FC236}">
                <a16:creationId xmlns:a16="http://schemas.microsoft.com/office/drawing/2014/main" id="{9D9BDF77-8709-4550-99F6-B0A3350B4D6D}"/>
              </a:ext>
            </a:extLst>
          </p:cNvPr>
          <p:cNvSpPr/>
          <p:nvPr/>
        </p:nvSpPr>
        <p:spPr>
          <a:xfrm flipV="1">
            <a:off x="5091069" y="406079"/>
            <a:ext cx="265325" cy="331102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rgbClr val="263B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4CE13D8-C161-4EEC-9A6B-7C5FBFC46D8C}"/>
              </a:ext>
            </a:extLst>
          </p:cNvPr>
          <p:cNvSpPr/>
          <p:nvPr/>
        </p:nvSpPr>
        <p:spPr>
          <a:xfrm>
            <a:off x="5145968" y="227417"/>
            <a:ext cx="865787" cy="675315"/>
          </a:xfrm>
          <a:prstGeom prst="ellipse">
            <a:avLst/>
          </a:prstGeom>
          <a:solidFill>
            <a:srgbClr val="263B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4B47AC1E-169A-4BF6-B7B0-B21261FA76D6}"/>
              </a:ext>
            </a:extLst>
          </p:cNvPr>
          <p:cNvSpPr/>
          <p:nvPr/>
        </p:nvSpPr>
        <p:spPr>
          <a:xfrm>
            <a:off x="5278865" y="227417"/>
            <a:ext cx="748762" cy="675316"/>
          </a:xfrm>
          <a:prstGeom prst="ellipse">
            <a:avLst/>
          </a:prstGeom>
          <a:solidFill>
            <a:srgbClr val="324E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9DF22225-97F1-4549-8152-2557BFDB22DA}"/>
              </a:ext>
            </a:extLst>
          </p:cNvPr>
          <p:cNvSpPr/>
          <p:nvPr/>
        </p:nvSpPr>
        <p:spPr>
          <a:xfrm>
            <a:off x="5278865" y="502944"/>
            <a:ext cx="631736" cy="170588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FC151893-C281-4CDF-BEFA-48CAD00CF558}"/>
              </a:ext>
            </a:extLst>
          </p:cNvPr>
          <p:cNvGrpSpPr/>
          <p:nvPr/>
        </p:nvGrpSpPr>
        <p:grpSpPr>
          <a:xfrm>
            <a:off x="5384309" y="555424"/>
            <a:ext cx="146445" cy="74318"/>
            <a:chOff x="6134811" y="2532784"/>
            <a:chExt cx="281213" cy="142710"/>
          </a:xfrm>
          <a:solidFill>
            <a:schemeClr val="bg1"/>
          </a:solidFill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0A0213E0-D686-4E88-8741-58DB25E6ACED}"/>
                </a:ext>
              </a:extLst>
            </p:cNvPr>
            <p:cNvSpPr/>
            <p:nvPr/>
          </p:nvSpPr>
          <p:spPr>
            <a:xfrm>
              <a:off x="6134811" y="2607241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54DBCD15-A891-4082-AD3F-081F54D90938}"/>
                </a:ext>
              </a:extLst>
            </p:cNvPr>
            <p:cNvSpPr/>
            <p:nvPr/>
          </p:nvSpPr>
          <p:spPr>
            <a:xfrm>
              <a:off x="6198892" y="2532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E45A523C-F203-4C6C-975E-9D30DFF649A3}"/>
                </a:ext>
              </a:extLst>
            </p:cNvPr>
            <p:cNvSpPr/>
            <p:nvPr/>
          </p:nvSpPr>
          <p:spPr>
            <a:xfrm>
              <a:off x="6283749" y="2532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43A9BE33-6774-4D38-80FE-703E0FB20111}"/>
                </a:ext>
              </a:extLst>
            </p:cNvPr>
            <p:cNvSpPr/>
            <p:nvPr/>
          </p:nvSpPr>
          <p:spPr>
            <a:xfrm>
              <a:off x="6349555" y="2603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59D5CB50-CD90-46EC-8A28-3AD602354561}"/>
              </a:ext>
            </a:extLst>
          </p:cNvPr>
          <p:cNvGrpSpPr/>
          <p:nvPr/>
        </p:nvGrpSpPr>
        <p:grpSpPr>
          <a:xfrm>
            <a:off x="5639076" y="551079"/>
            <a:ext cx="146445" cy="74318"/>
            <a:chOff x="6134811" y="2532784"/>
            <a:chExt cx="281213" cy="142710"/>
          </a:xfrm>
          <a:solidFill>
            <a:schemeClr val="bg1"/>
          </a:solidFill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B0A14E38-21A5-4B00-B487-D7935C0E443D}"/>
                </a:ext>
              </a:extLst>
            </p:cNvPr>
            <p:cNvSpPr/>
            <p:nvPr/>
          </p:nvSpPr>
          <p:spPr>
            <a:xfrm>
              <a:off x="6134811" y="2607241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6EA292EC-0084-48ED-97C7-94A0ABAC095D}"/>
                </a:ext>
              </a:extLst>
            </p:cNvPr>
            <p:cNvSpPr/>
            <p:nvPr/>
          </p:nvSpPr>
          <p:spPr>
            <a:xfrm>
              <a:off x="6198892" y="2532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1EBB58CC-1721-4D72-B01F-55BB01AFC76B}"/>
                </a:ext>
              </a:extLst>
            </p:cNvPr>
            <p:cNvSpPr/>
            <p:nvPr/>
          </p:nvSpPr>
          <p:spPr>
            <a:xfrm>
              <a:off x="6283749" y="2532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B4D93869-C542-4F97-929D-ABABF5F5F532}"/>
                </a:ext>
              </a:extLst>
            </p:cNvPr>
            <p:cNvSpPr/>
            <p:nvPr/>
          </p:nvSpPr>
          <p:spPr>
            <a:xfrm>
              <a:off x="6349555" y="2603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36" name="Picture 12" descr="Simple Notepad PNG Transparent Background, Free Download ...">
            <a:extLst>
              <a:ext uri="{FF2B5EF4-FFF2-40B4-BE49-F238E27FC236}">
                <a16:creationId xmlns:a16="http://schemas.microsoft.com/office/drawing/2014/main" id="{EF70E91B-49C8-4FB0-A077-B3DA216BC3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9809" y="789978"/>
            <a:ext cx="698063" cy="698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Oval 54">
            <a:extLst>
              <a:ext uri="{FF2B5EF4-FFF2-40B4-BE49-F238E27FC236}">
                <a16:creationId xmlns:a16="http://schemas.microsoft.com/office/drawing/2014/main" id="{100197FF-5830-4CDA-A0FF-FF0AF6B1CAB7}"/>
              </a:ext>
            </a:extLst>
          </p:cNvPr>
          <p:cNvSpPr/>
          <p:nvPr/>
        </p:nvSpPr>
        <p:spPr>
          <a:xfrm>
            <a:off x="5838539" y="898955"/>
            <a:ext cx="232191" cy="229200"/>
          </a:xfrm>
          <a:prstGeom prst="ellipse">
            <a:avLst/>
          </a:prstGeom>
          <a:solidFill>
            <a:srgbClr val="324E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200BE1AD-38E9-4A49-A282-E77BD231F230}"/>
              </a:ext>
            </a:extLst>
          </p:cNvPr>
          <p:cNvSpPr/>
          <p:nvPr/>
        </p:nvSpPr>
        <p:spPr>
          <a:xfrm>
            <a:off x="5142284" y="898108"/>
            <a:ext cx="232191" cy="229200"/>
          </a:xfrm>
          <a:prstGeom prst="ellipse">
            <a:avLst/>
          </a:prstGeom>
          <a:solidFill>
            <a:srgbClr val="263B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73C7DF16-A0D9-47DE-9E9A-7C95A03C0E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2284" y="1737957"/>
            <a:ext cx="987638" cy="1261981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C5BD4D62-5417-4499-8A2E-F7C4D8C8B8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984" y="902733"/>
            <a:ext cx="3907875" cy="2932430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3C539C3D-D414-4679-A128-A9845AF489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954" y="4432401"/>
            <a:ext cx="4304149" cy="1444877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446C60D2-5298-41EA-9E36-4780064ACC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54743" y="688592"/>
            <a:ext cx="1359692" cy="1488505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4C06A02A-3031-44DD-88BC-D854E5C3FB1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79165" y="767615"/>
            <a:ext cx="1418651" cy="1411764"/>
          </a:xfrm>
          <a:prstGeom prst="rect">
            <a:avLst/>
          </a:prstGeom>
        </p:spPr>
      </p:pic>
      <p:pic>
        <p:nvPicPr>
          <p:cNvPr id="1026" name="Picture 2" descr="Apple, device, electronic, gadget, imac, ipad, iphone icon">
            <a:extLst>
              <a:ext uri="{FF2B5EF4-FFF2-40B4-BE49-F238E27FC236}">
                <a16:creationId xmlns:a16="http://schemas.microsoft.com/office/drawing/2014/main" id="{5B878104-1536-4EA7-B1DF-96439EA70E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6526" y="4432401"/>
            <a:ext cx="737040" cy="737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3673188-F3C7-4928-8F75-863F418A889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37843" y="5629730"/>
            <a:ext cx="343627" cy="3812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D6C83BB-8331-42A7-8102-E039F13DC00E}"/>
              </a:ext>
            </a:extLst>
          </p:cNvPr>
          <p:cNvSpPr txBox="1"/>
          <p:nvPr/>
        </p:nvSpPr>
        <p:spPr>
          <a:xfrm>
            <a:off x="8763763" y="6007201"/>
            <a:ext cx="914079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1200" dirty="0"/>
              <a:t>Tensorflow.js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5BDFC27-5013-49B4-B56B-027245A78F5D}"/>
              </a:ext>
            </a:extLst>
          </p:cNvPr>
          <p:cNvSpPr/>
          <p:nvPr/>
        </p:nvSpPr>
        <p:spPr>
          <a:xfrm>
            <a:off x="5079367" y="4562363"/>
            <a:ext cx="1612367" cy="2131269"/>
          </a:xfrm>
          <a:prstGeom prst="rect">
            <a:avLst/>
          </a:prstGeom>
          <a:solidFill>
            <a:schemeClr val="bg1"/>
          </a:solidFill>
          <a:ln w="28575">
            <a:solidFill>
              <a:srgbClr val="324E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0445783E-8C22-4426-8387-8198138CC29A}"/>
              </a:ext>
            </a:extLst>
          </p:cNvPr>
          <p:cNvSpPr/>
          <p:nvPr/>
        </p:nvSpPr>
        <p:spPr>
          <a:xfrm>
            <a:off x="6736457" y="4563275"/>
            <a:ext cx="1612367" cy="2124693"/>
          </a:xfrm>
          <a:prstGeom prst="rect">
            <a:avLst/>
          </a:prstGeom>
          <a:solidFill>
            <a:schemeClr val="bg1"/>
          </a:solidFill>
          <a:ln w="28575">
            <a:solidFill>
              <a:srgbClr val="324E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0" name="グラフィックス 4">
            <a:extLst>
              <a:ext uri="{FF2B5EF4-FFF2-40B4-BE49-F238E27FC236}">
                <a16:creationId xmlns:a16="http://schemas.microsoft.com/office/drawing/2014/main" id="{966D60A9-FAA6-4468-A3C3-F58E7447579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034954" y="5028130"/>
            <a:ext cx="261525" cy="368974"/>
          </a:xfrm>
          <a:prstGeom prst="rect">
            <a:avLst/>
          </a:prstGeom>
        </p:spPr>
      </p:pic>
      <p:pic>
        <p:nvPicPr>
          <p:cNvPr id="71" name="グラフィックス 6">
            <a:extLst>
              <a:ext uri="{FF2B5EF4-FFF2-40B4-BE49-F238E27FC236}">
                <a16:creationId xmlns:a16="http://schemas.microsoft.com/office/drawing/2014/main" id="{65E19454-C528-41A1-84C3-53712F39ACEC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11623" r="11478"/>
          <a:stretch/>
        </p:blipFill>
        <p:spPr>
          <a:xfrm>
            <a:off x="8705265" y="5028130"/>
            <a:ext cx="283737" cy="368974"/>
          </a:xfrm>
          <a:prstGeom prst="rect">
            <a:avLst/>
          </a:prstGeom>
        </p:spPr>
      </p:pic>
      <p:pic>
        <p:nvPicPr>
          <p:cNvPr id="72" name="グラフィックス 8">
            <a:extLst>
              <a:ext uri="{FF2B5EF4-FFF2-40B4-BE49-F238E27FC236}">
                <a16:creationId xmlns:a16="http://schemas.microsoft.com/office/drawing/2014/main" id="{D1A91586-D947-4FC7-9DF2-22EA16F1E792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 t="3380" b="3176"/>
          <a:stretch/>
        </p:blipFill>
        <p:spPr>
          <a:xfrm>
            <a:off x="9342432" y="5029065"/>
            <a:ext cx="283737" cy="367105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077AD2B8-72A6-4C99-9573-5BF4A8ADF1D4}"/>
              </a:ext>
            </a:extLst>
          </p:cNvPr>
          <p:cNvSpPr txBox="1"/>
          <p:nvPr/>
        </p:nvSpPr>
        <p:spPr>
          <a:xfrm>
            <a:off x="8444768" y="6459348"/>
            <a:ext cx="1509925" cy="189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AI at the Edge</a:t>
            </a:r>
          </a:p>
        </p:txBody>
      </p:sp>
      <p:pic>
        <p:nvPicPr>
          <p:cNvPr id="74" name="グラフィックス 4">
            <a:extLst>
              <a:ext uri="{FF2B5EF4-FFF2-40B4-BE49-F238E27FC236}">
                <a16:creationId xmlns:a16="http://schemas.microsoft.com/office/drawing/2014/main" id="{4859C44A-1B27-4F61-8C94-15CA630990F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230644" y="5729513"/>
            <a:ext cx="261525" cy="368974"/>
          </a:xfrm>
          <a:prstGeom prst="rect">
            <a:avLst/>
          </a:prstGeom>
        </p:spPr>
      </p:pic>
      <p:pic>
        <p:nvPicPr>
          <p:cNvPr id="75" name="グラフィックス 6">
            <a:extLst>
              <a:ext uri="{FF2B5EF4-FFF2-40B4-BE49-F238E27FC236}">
                <a16:creationId xmlns:a16="http://schemas.microsoft.com/office/drawing/2014/main" id="{C2390A93-5FB6-41FF-A7E5-877521C15405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11623" r="11478"/>
          <a:stretch/>
        </p:blipFill>
        <p:spPr>
          <a:xfrm>
            <a:off x="6900955" y="5729513"/>
            <a:ext cx="283737" cy="368974"/>
          </a:xfrm>
          <a:prstGeom prst="rect">
            <a:avLst/>
          </a:prstGeom>
        </p:spPr>
      </p:pic>
      <p:pic>
        <p:nvPicPr>
          <p:cNvPr id="76" name="グラフィックス 8">
            <a:extLst>
              <a:ext uri="{FF2B5EF4-FFF2-40B4-BE49-F238E27FC236}">
                <a16:creationId xmlns:a16="http://schemas.microsoft.com/office/drawing/2014/main" id="{97111449-BA62-4690-A09F-F965EC7E4C2E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 t="3380" b="3176"/>
          <a:stretch/>
        </p:blipFill>
        <p:spPr>
          <a:xfrm>
            <a:off x="7538122" y="5730448"/>
            <a:ext cx="283737" cy="36710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763D18-A97B-4CE4-8A14-F960E5AAC1E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188274" y="4901359"/>
            <a:ext cx="598104" cy="601888"/>
          </a:xfrm>
          <a:prstGeom prst="rect">
            <a:avLst/>
          </a:prstGeom>
        </p:spPr>
      </p:pic>
      <p:sp>
        <p:nvSpPr>
          <p:cNvPr id="77" name="TextBox 76">
            <a:extLst>
              <a:ext uri="{FF2B5EF4-FFF2-40B4-BE49-F238E27FC236}">
                <a16:creationId xmlns:a16="http://schemas.microsoft.com/office/drawing/2014/main" id="{4FCF9165-BBF1-437B-8D0D-5FB6461BD950}"/>
              </a:ext>
            </a:extLst>
          </p:cNvPr>
          <p:cNvSpPr txBox="1"/>
          <p:nvPr/>
        </p:nvSpPr>
        <p:spPr>
          <a:xfrm>
            <a:off x="6787678" y="6459348"/>
            <a:ext cx="1509925" cy="189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GitHub Pages: static site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77FBE3E-EAA4-435D-AF2F-7D4C1FA5B38D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594733" y="4957641"/>
            <a:ext cx="457239" cy="457239"/>
          </a:xfrm>
          <a:prstGeom prst="rect">
            <a:avLst/>
          </a:prstGeom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C9502E78-1D7B-4DB8-8DB6-7C6627C05515}"/>
              </a:ext>
            </a:extLst>
          </p:cNvPr>
          <p:cNvSpPr txBox="1"/>
          <p:nvPr/>
        </p:nvSpPr>
        <p:spPr>
          <a:xfrm>
            <a:off x="5130587" y="6453612"/>
            <a:ext cx="1509925" cy="189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Local + Cloud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697467A9-BBB8-4F13-BE86-DC01DFC93B8C}"/>
              </a:ext>
            </a:extLst>
          </p:cNvPr>
          <p:cNvSpPr txBox="1"/>
          <p:nvPr/>
        </p:nvSpPr>
        <p:spPr>
          <a:xfrm>
            <a:off x="5514640" y="5439079"/>
            <a:ext cx="686761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/>
              <a:t>VS CODE</a:t>
            </a:r>
          </a:p>
        </p:txBody>
      </p:sp>
      <p:pic>
        <p:nvPicPr>
          <p:cNvPr id="1034" name="Picture 10" descr="Show notebooks in Drive">
            <a:extLst>
              <a:ext uri="{FF2B5EF4-FFF2-40B4-BE49-F238E27FC236}">
                <a16:creationId xmlns:a16="http://schemas.microsoft.com/office/drawing/2014/main" id="{4EC485EF-3A0E-4D42-A2E9-8816FC6AC9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61" t="28153" r="10435" b="23451"/>
          <a:stretch/>
        </p:blipFill>
        <p:spPr bwMode="auto">
          <a:xfrm>
            <a:off x="5240388" y="5811330"/>
            <a:ext cx="398453" cy="249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0" name="TextBox 79">
            <a:extLst>
              <a:ext uri="{FF2B5EF4-FFF2-40B4-BE49-F238E27FC236}">
                <a16:creationId xmlns:a16="http://schemas.microsoft.com/office/drawing/2014/main" id="{0685459F-5ACF-410C-AEC3-307D2F597F92}"/>
              </a:ext>
            </a:extLst>
          </p:cNvPr>
          <p:cNvSpPr txBox="1"/>
          <p:nvPr/>
        </p:nvSpPr>
        <p:spPr>
          <a:xfrm>
            <a:off x="5149864" y="6097553"/>
            <a:ext cx="567571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 err="1"/>
              <a:t>Colab</a:t>
            </a:r>
            <a:endParaRPr lang="en-US" sz="1200" dirty="0"/>
          </a:p>
        </p:txBody>
      </p:sp>
      <p:pic>
        <p:nvPicPr>
          <p:cNvPr id="81" name="Picture 80">
            <a:extLst>
              <a:ext uri="{FF2B5EF4-FFF2-40B4-BE49-F238E27FC236}">
                <a16:creationId xmlns:a16="http://schemas.microsoft.com/office/drawing/2014/main" id="{13A9D6FA-2C32-4BEF-A7BB-15D2D8A5B29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42626" y="5765157"/>
            <a:ext cx="343627" cy="381251"/>
          </a:xfrm>
          <a:prstGeom prst="rect">
            <a:avLst/>
          </a:prstGeom>
        </p:spPr>
      </p:pic>
      <p:sp>
        <p:nvSpPr>
          <p:cNvPr id="82" name="TextBox 81">
            <a:extLst>
              <a:ext uri="{FF2B5EF4-FFF2-40B4-BE49-F238E27FC236}">
                <a16:creationId xmlns:a16="http://schemas.microsoft.com/office/drawing/2014/main" id="{61CFEE70-B545-4611-A46B-19DB37D8CA79}"/>
              </a:ext>
            </a:extLst>
          </p:cNvPr>
          <p:cNvSpPr txBox="1"/>
          <p:nvPr/>
        </p:nvSpPr>
        <p:spPr>
          <a:xfrm>
            <a:off x="5822108" y="6128358"/>
            <a:ext cx="914079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1200" dirty="0"/>
              <a:t>Tensorflow.js</a:t>
            </a:r>
          </a:p>
        </p:txBody>
      </p:sp>
      <p:pic>
        <p:nvPicPr>
          <p:cNvPr id="83" name="Picture 82">
            <a:extLst>
              <a:ext uri="{FF2B5EF4-FFF2-40B4-BE49-F238E27FC236}">
                <a16:creationId xmlns:a16="http://schemas.microsoft.com/office/drawing/2014/main" id="{EDFD47F8-48FD-4CDF-8665-660EF3C68C3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86036" y="5732344"/>
            <a:ext cx="343627" cy="381251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F78C1FE8-A124-46FC-A98C-88F8D95167E4}"/>
              </a:ext>
            </a:extLst>
          </p:cNvPr>
          <p:cNvSpPr txBox="1"/>
          <p:nvPr/>
        </p:nvSpPr>
        <p:spPr>
          <a:xfrm>
            <a:off x="5075877" y="4563275"/>
            <a:ext cx="1619347" cy="228872"/>
          </a:xfrm>
          <a:prstGeom prst="rect">
            <a:avLst/>
          </a:prstGeom>
          <a:solidFill>
            <a:srgbClr val="324E70"/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DEV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8B86A97-E07B-437F-9448-C085A462D607}"/>
              </a:ext>
            </a:extLst>
          </p:cNvPr>
          <p:cNvSpPr txBox="1"/>
          <p:nvPr/>
        </p:nvSpPr>
        <p:spPr>
          <a:xfrm>
            <a:off x="6732967" y="4563275"/>
            <a:ext cx="1619347" cy="228872"/>
          </a:xfrm>
          <a:prstGeom prst="rect">
            <a:avLst/>
          </a:prstGeom>
          <a:solidFill>
            <a:srgbClr val="324E70"/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SERVER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271578D2-3D19-4726-AD4E-D357B10F33AA}"/>
              </a:ext>
            </a:extLst>
          </p:cNvPr>
          <p:cNvSpPr txBox="1"/>
          <p:nvPr/>
        </p:nvSpPr>
        <p:spPr>
          <a:xfrm>
            <a:off x="8390057" y="4562363"/>
            <a:ext cx="1619347" cy="228872"/>
          </a:xfrm>
          <a:prstGeom prst="rect">
            <a:avLst/>
          </a:prstGeom>
          <a:solidFill>
            <a:srgbClr val="324E70"/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USER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4C7FD015-7FA7-47ED-9BE8-C6166C9C3D28}"/>
              </a:ext>
            </a:extLst>
          </p:cNvPr>
          <p:cNvSpPr txBox="1"/>
          <p:nvPr/>
        </p:nvSpPr>
        <p:spPr>
          <a:xfrm>
            <a:off x="5075876" y="4250599"/>
            <a:ext cx="4930037" cy="261101"/>
          </a:xfrm>
          <a:prstGeom prst="rect">
            <a:avLst/>
          </a:prstGeom>
          <a:solidFill>
            <a:srgbClr val="324E70"/>
          </a:solidFill>
          <a:ln>
            <a:solidFill>
              <a:srgbClr val="324E70"/>
            </a:solidFill>
          </a:ln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ENVIRONMENT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405AC38-1A2A-48C4-8254-4CB061EA9B0D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802895" y="2255041"/>
            <a:ext cx="2912121" cy="149725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4A4819A-A7CE-427D-B54D-52C73ECDFDCF}"/>
              </a:ext>
            </a:extLst>
          </p:cNvPr>
          <p:cNvSpPr/>
          <p:nvPr/>
        </p:nvSpPr>
        <p:spPr>
          <a:xfrm>
            <a:off x="8710761" y="41666"/>
            <a:ext cx="3112271" cy="248323"/>
          </a:xfrm>
          <a:prstGeom prst="rect">
            <a:avLst/>
          </a:prstGeom>
          <a:solidFill>
            <a:srgbClr val="E156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LIVE DEMO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E45CB8D-664A-4EF2-A891-8FA126E164A5}"/>
              </a:ext>
            </a:extLst>
          </p:cNvPr>
          <p:cNvSpPr txBox="1"/>
          <p:nvPr/>
        </p:nvSpPr>
        <p:spPr>
          <a:xfrm>
            <a:off x="8710761" y="272783"/>
            <a:ext cx="3112271" cy="218061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64" name="Picture 63">
            <a:extLst>
              <a:ext uri="{FF2B5EF4-FFF2-40B4-BE49-F238E27FC236}">
                <a16:creationId xmlns:a16="http://schemas.microsoft.com/office/drawing/2014/main" id="{C5A83A52-285A-4A75-898F-BA431BEC27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15384" y="45798"/>
            <a:ext cx="519866" cy="664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2424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13">
            <a:extLst>
              <a:ext uri="{FF2B5EF4-FFF2-40B4-BE49-F238E27FC236}">
                <a16:creationId xmlns:a16="http://schemas.microsoft.com/office/drawing/2014/main" id="{5D36C282-C836-43F0-A552-D6C6F8CAE4BC}"/>
              </a:ext>
            </a:extLst>
          </p:cNvPr>
          <p:cNvSpPr/>
          <p:nvPr/>
        </p:nvSpPr>
        <p:spPr>
          <a:xfrm>
            <a:off x="251520" y="1889702"/>
            <a:ext cx="8640959" cy="456363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" name="図 79">
            <a:extLst>
              <a:ext uri="{FF2B5EF4-FFF2-40B4-BE49-F238E27FC236}">
                <a16:creationId xmlns:a16="http://schemas.microsoft.com/office/drawing/2014/main" id="{7CF78234-34EA-4DFB-8789-9E44047FB4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7742" y="2013642"/>
            <a:ext cx="899042" cy="512331"/>
          </a:xfrm>
          <a:prstGeom prst="rect">
            <a:avLst/>
          </a:prstGeom>
        </p:spPr>
      </p:pic>
      <p:sp>
        <p:nvSpPr>
          <p:cNvPr id="6" name="正方形/長方形 38">
            <a:extLst>
              <a:ext uri="{FF2B5EF4-FFF2-40B4-BE49-F238E27FC236}">
                <a16:creationId xmlns:a16="http://schemas.microsoft.com/office/drawing/2014/main" id="{C4963CAF-936A-4365-BEE6-8DE32C75D40F}"/>
              </a:ext>
            </a:extLst>
          </p:cNvPr>
          <p:cNvSpPr/>
          <p:nvPr/>
        </p:nvSpPr>
        <p:spPr>
          <a:xfrm>
            <a:off x="2422316" y="2477552"/>
            <a:ext cx="6226520" cy="380539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" name="正方形/長方形 122">
            <a:extLst>
              <a:ext uri="{FF2B5EF4-FFF2-40B4-BE49-F238E27FC236}">
                <a16:creationId xmlns:a16="http://schemas.microsoft.com/office/drawing/2014/main" id="{0B4C918E-3C7C-46EA-90FC-F924CDC28CAA}"/>
              </a:ext>
            </a:extLst>
          </p:cNvPr>
          <p:cNvSpPr/>
          <p:nvPr/>
        </p:nvSpPr>
        <p:spPr>
          <a:xfrm>
            <a:off x="2600382" y="3105733"/>
            <a:ext cx="5810303" cy="307058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タイトル 1">
            <a:extLst>
              <a:ext uri="{FF2B5EF4-FFF2-40B4-BE49-F238E27FC236}">
                <a16:creationId xmlns:a16="http://schemas.microsoft.com/office/drawing/2014/main" id="{D071825C-809B-420B-B251-5857837587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116632"/>
            <a:ext cx="6203032" cy="490066"/>
          </a:xfrm>
        </p:spPr>
        <p:txBody>
          <a:bodyPr>
            <a:normAutofit fontScale="90000"/>
          </a:bodyPr>
          <a:lstStyle/>
          <a:p>
            <a:r>
              <a:rPr lang="en-US" altLang="zh-TW" dirty="0"/>
              <a:t>AI</a:t>
            </a:r>
            <a:r>
              <a:rPr lang="zh-TW" altLang="en-US" dirty="0"/>
              <a:t>環境構築：</a:t>
            </a:r>
            <a:r>
              <a:rPr lang="en-US" altLang="ja-JP" dirty="0"/>
              <a:t>PaaS</a:t>
            </a:r>
            <a:endParaRPr kumimoji="1" lang="ja-JP" altLang="en-US" dirty="0"/>
          </a:p>
        </p:txBody>
      </p:sp>
      <p:sp>
        <p:nvSpPr>
          <p:cNvPr id="9" name="スライド番号プレースホルダー 3">
            <a:extLst>
              <a:ext uri="{FF2B5EF4-FFF2-40B4-BE49-F238E27FC236}">
                <a16:creationId xmlns:a16="http://schemas.microsoft.com/office/drawing/2014/main" id="{2E6B60C2-5D9F-412D-9BDC-9CA3645025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77688" y="6619652"/>
            <a:ext cx="432048" cy="409749"/>
          </a:xfrm>
        </p:spPr>
        <p:txBody>
          <a:bodyPr/>
          <a:lstStyle/>
          <a:p>
            <a:fld id="{890BCC19-7FCF-499F-B42E-3E574E6935F2}" type="slidenum">
              <a:rPr lang="ja-JP" altLang="en-US" smtClean="0"/>
              <a:pPr/>
              <a:t>11</a:t>
            </a:fld>
            <a:endParaRPr lang="ja-JP" altLang="en-US" dirty="0"/>
          </a:p>
        </p:txBody>
      </p:sp>
      <p:graphicFrame>
        <p:nvGraphicFramePr>
          <p:cNvPr id="10" name="表 12">
            <a:extLst>
              <a:ext uri="{FF2B5EF4-FFF2-40B4-BE49-F238E27FC236}">
                <a16:creationId xmlns:a16="http://schemas.microsoft.com/office/drawing/2014/main" id="{20556693-3906-44CF-916F-9B8E633862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9791747"/>
              </p:ext>
            </p:extLst>
          </p:nvPr>
        </p:nvGraphicFramePr>
        <p:xfrm>
          <a:off x="283603" y="791000"/>
          <a:ext cx="8608876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45528">
                  <a:extLst>
                    <a:ext uri="{9D8B030D-6E8A-4147-A177-3AD203B41FA5}">
                      <a16:colId xmlns:a16="http://schemas.microsoft.com/office/drawing/2014/main" val="678374258"/>
                    </a:ext>
                  </a:extLst>
                </a:gridCol>
                <a:gridCol w="7463348">
                  <a:extLst>
                    <a:ext uri="{9D8B030D-6E8A-4147-A177-3AD203B41FA5}">
                      <a16:colId xmlns:a16="http://schemas.microsoft.com/office/drawing/2014/main" val="680499345"/>
                    </a:ext>
                  </a:extLst>
                </a:gridCol>
              </a:tblGrid>
              <a:tr h="188491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>
                          <a:solidFill>
                            <a:schemeClr val="bg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項目</a:t>
                      </a:r>
                    </a:p>
                  </a:txBody>
                  <a:tcPr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>
                          <a:solidFill>
                            <a:schemeClr val="bg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内容</a:t>
                      </a:r>
                    </a:p>
                  </a:txBody>
                  <a:tcPr>
                    <a:solidFill>
                      <a:srgbClr val="C050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7635438"/>
                  </a:ext>
                </a:extLst>
              </a:tr>
              <a:tr h="170244">
                <a:tc>
                  <a:txBody>
                    <a:bodyPr/>
                    <a:lstStyle/>
                    <a:p>
                      <a:r>
                        <a:rPr kumimoji="1" lang="ja-JP" altLang="en-US" sz="140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企業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zh-TW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電化製品　</a:t>
                      </a:r>
                      <a:r>
                        <a:rPr kumimoji="1" lang="ja-JP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技術</a:t>
                      </a:r>
                      <a:r>
                        <a:rPr kumimoji="1" lang="zh-TW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開発部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9334762"/>
                  </a:ext>
                </a:extLst>
              </a:tr>
              <a:tr h="188491">
                <a:tc>
                  <a:txBody>
                    <a:bodyPr/>
                    <a:lstStyle/>
                    <a:p>
                      <a:r>
                        <a:rPr kumimoji="1" lang="ja-JP" altLang="en-US" sz="140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開発期間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2</a:t>
                      </a:r>
                      <a:r>
                        <a:rPr kumimoji="1" lang="ja-JP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ヶ月　</a:t>
                      </a:r>
                      <a:r>
                        <a:rPr kumimoji="1" lang="en-US" altLang="ja-JP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Hands-on</a:t>
                      </a:r>
                      <a:r>
                        <a:rPr kumimoji="1" lang="ja-JP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資料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8567714"/>
                  </a:ext>
                </a:extLst>
              </a:tr>
            </a:tbl>
          </a:graphicData>
        </a:graphic>
      </p:graphicFrame>
      <p:sp>
        <p:nvSpPr>
          <p:cNvPr id="11" name="正方形/長方形 16">
            <a:extLst>
              <a:ext uri="{FF2B5EF4-FFF2-40B4-BE49-F238E27FC236}">
                <a16:creationId xmlns:a16="http://schemas.microsoft.com/office/drawing/2014/main" id="{E8ED6F0F-6ABB-4592-8235-1F3BF89CAED0}"/>
              </a:ext>
            </a:extLst>
          </p:cNvPr>
          <p:cNvSpPr/>
          <p:nvPr/>
        </p:nvSpPr>
        <p:spPr>
          <a:xfrm>
            <a:off x="395535" y="2204875"/>
            <a:ext cx="1250375" cy="407807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2" name="正方形/長方形 7">
            <a:extLst>
              <a:ext uri="{FF2B5EF4-FFF2-40B4-BE49-F238E27FC236}">
                <a16:creationId xmlns:a16="http://schemas.microsoft.com/office/drawing/2014/main" id="{CECC1076-A480-4A71-9315-B593BB36816E}"/>
              </a:ext>
            </a:extLst>
          </p:cNvPr>
          <p:cNvSpPr/>
          <p:nvPr/>
        </p:nvSpPr>
        <p:spPr>
          <a:xfrm>
            <a:off x="411350" y="2189822"/>
            <a:ext cx="492443" cy="276999"/>
          </a:xfrm>
          <a:prstGeom prst="rect">
            <a:avLst/>
          </a:prstGeom>
          <a:solidFill>
            <a:srgbClr val="C6D9F1"/>
          </a:solidFill>
        </p:spPr>
        <p:txBody>
          <a:bodyPr wrap="square">
            <a:spAutoFit/>
          </a:bodyPr>
          <a:lstStyle/>
          <a:p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社内</a:t>
            </a:r>
          </a:p>
        </p:txBody>
      </p:sp>
      <p:pic>
        <p:nvPicPr>
          <p:cNvPr id="13" name="図 6">
            <a:extLst>
              <a:ext uri="{FF2B5EF4-FFF2-40B4-BE49-F238E27FC236}">
                <a16:creationId xmlns:a16="http://schemas.microsoft.com/office/drawing/2014/main" id="{5E38AB1F-80F2-46A2-9FDA-84597FCE6B8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170" y="2570353"/>
            <a:ext cx="440454" cy="440454"/>
          </a:xfrm>
          <a:prstGeom prst="rect">
            <a:avLst/>
          </a:prstGeom>
        </p:spPr>
      </p:pic>
      <p:pic>
        <p:nvPicPr>
          <p:cNvPr id="14" name="図 23">
            <a:extLst>
              <a:ext uri="{FF2B5EF4-FFF2-40B4-BE49-F238E27FC236}">
                <a16:creationId xmlns:a16="http://schemas.microsoft.com/office/drawing/2014/main" id="{BC9B3E22-6E6F-498A-B68F-15BC6A34EF5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41" y="4462876"/>
            <a:ext cx="440454" cy="440454"/>
          </a:xfrm>
          <a:prstGeom prst="rect">
            <a:avLst/>
          </a:prstGeom>
        </p:spPr>
      </p:pic>
      <p:sp>
        <p:nvSpPr>
          <p:cNvPr id="15" name="正方形/長方形 39">
            <a:extLst>
              <a:ext uri="{FF2B5EF4-FFF2-40B4-BE49-F238E27FC236}">
                <a16:creationId xmlns:a16="http://schemas.microsoft.com/office/drawing/2014/main" id="{D6C617D2-6794-4063-BFCA-6AD4EEC4865B}"/>
              </a:ext>
            </a:extLst>
          </p:cNvPr>
          <p:cNvSpPr/>
          <p:nvPr/>
        </p:nvSpPr>
        <p:spPr>
          <a:xfrm>
            <a:off x="645776" y="3052283"/>
            <a:ext cx="70952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管理者</a:t>
            </a:r>
          </a:p>
        </p:txBody>
      </p:sp>
      <p:sp>
        <p:nvSpPr>
          <p:cNvPr id="16" name="正方形/長方形 40">
            <a:extLst>
              <a:ext uri="{FF2B5EF4-FFF2-40B4-BE49-F238E27FC236}">
                <a16:creationId xmlns:a16="http://schemas.microsoft.com/office/drawing/2014/main" id="{747DF6E0-A6CF-42B7-B45D-CC1A8667F36D}"/>
              </a:ext>
            </a:extLst>
          </p:cNvPr>
          <p:cNvSpPr/>
          <p:nvPr/>
        </p:nvSpPr>
        <p:spPr>
          <a:xfrm>
            <a:off x="728243" y="4946314"/>
            <a:ext cx="70952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開発者</a:t>
            </a:r>
          </a:p>
        </p:txBody>
      </p:sp>
      <p:sp>
        <p:nvSpPr>
          <p:cNvPr id="17" name="正方形/長方形 27">
            <a:extLst>
              <a:ext uri="{FF2B5EF4-FFF2-40B4-BE49-F238E27FC236}">
                <a16:creationId xmlns:a16="http://schemas.microsoft.com/office/drawing/2014/main" id="{C9170CAD-DFF2-45EB-B3E0-679A2185BF86}"/>
              </a:ext>
            </a:extLst>
          </p:cNvPr>
          <p:cNvSpPr/>
          <p:nvPr/>
        </p:nvSpPr>
        <p:spPr>
          <a:xfrm>
            <a:off x="2422314" y="2498287"/>
            <a:ext cx="1579278" cy="276999"/>
          </a:xfrm>
          <a:prstGeom prst="rect">
            <a:avLst/>
          </a:prstGeom>
          <a:solidFill>
            <a:srgbClr val="C6D9F1"/>
          </a:solidFill>
        </p:spPr>
        <p:txBody>
          <a:bodyPr wrap="none">
            <a:spAutoFit/>
          </a:bodyPr>
          <a:lstStyle/>
          <a:p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管理者リソースグループ</a:t>
            </a:r>
          </a:p>
        </p:txBody>
      </p:sp>
      <p:sp>
        <p:nvSpPr>
          <p:cNvPr id="18" name="正方形/長方形 14">
            <a:extLst>
              <a:ext uri="{FF2B5EF4-FFF2-40B4-BE49-F238E27FC236}">
                <a16:creationId xmlns:a16="http://schemas.microsoft.com/office/drawing/2014/main" id="{588EF823-43C1-4341-B11B-CD4E4728979F}"/>
              </a:ext>
            </a:extLst>
          </p:cNvPr>
          <p:cNvSpPr/>
          <p:nvPr/>
        </p:nvSpPr>
        <p:spPr>
          <a:xfrm>
            <a:off x="2807182" y="3516990"/>
            <a:ext cx="5368601" cy="2504285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19" name="直線矢印コネクタ 47">
            <a:extLst>
              <a:ext uri="{FF2B5EF4-FFF2-40B4-BE49-F238E27FC236}">
                <a16:creationId xmlns:a16="http://schemas.microsoft.com/office/drawing/2014/main" id="{8ED6919E-0229-42DE-BE49-E109DFE6753C}"/>
              </a:ext>
            </a:extLst>
          </p:cNvPr>
          <p:cNvCxnSpPr>
            <a:cxnSpLocks/>
          </p:cNvCxnSpPr>
          <p:nvPr/>
        </p:nvCxnSpPr>
        <p:spPr>
          <a:xfrm>
            <a:off x="1448192" y="5374359"/>
            <a:ext cx="1472649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正方形/長方形 43">
            <a:extLst>
              <a:ext uri="{FF2B5EF4-FFF2-40B4-BE49-F238E27FC236}">
                <a16:creationId xmlns:a16="http://schemas.microsoft.com/office/drawing/2014/main" id="{4D371CBA-6983-4B0B-BA7C-8765AA9B4360}"/>
              </a:ext>
            </a:extLst>
          </p:cNvPr>
          <p:cNvSpPr/>
          <p:nvPr/>
        </p:nvSpPr>
        <p:spPr>
          <a:xfrm>
            <a:off x="2909797" y="3516990"/>
            <a:ext cx="2036185" cy="276999"/>
          </a:xfrm>
          <a:prstGeom prst="rect">
            <a:avLst/>
          </a:prstGeom>
          <a:solidFill>
            <a:srgbClr val="43A5CE"/>
          </a:solidFill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ネットワークセキュリティグループ</a:t>
            </a:r>
          </a:p>
        </p:txBody>
      </p:sp>
      <p:pic>
        <p:nvPicPr>
          <p:cNvPr id="21" name="グラフィックス 59">
            <a:extLst>
              <a:ext uri="{FF2B5EF4-FFF2-40B4-BE49-F238E27FC236}">
                <a16:creationId xmlns:a16="http://schemas.microsoft.com/office/drawing/2014/main" id="{48B97005-4996-4CFF-B1BC-62F6BDA472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99234" y="4274915"/>
            <a:ext cx="624613" cy="624613"/>
          </a:xfrm>
          <a:prstGeom prst="rect">
            <a:avLst/>
          </a:prstGeom>
        </p:spPr>
      </p:pic>
      <p:pic>
        <p:nvPicPr>
          <p:cNvPr id="22" name="グラフィックス 5122">
            <a:extLst>
              <a:ext uri="{FF2B5EF4-FFF2-40B4-BE49-F238E27FC236}">
                <a16:creationId xmlns:a16="http://schemas.microsoft.com/office/drawing/2014/main" id="{76CD0263-4BBF-41DB-9C10-86584F1CB3F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306889" y="4361907"/>
            <a:ext cx="476251" cy="476251"/>
          </a:xfrm>
          <a:prstGeom prst="rect">
            <a:avLst/>
          </a:prstGeom>
        </p:spPr>
      </p:pic>
      <p:pic>
        <p:nvPicPr>
          <p:cNvPr id="23" name="グラフィックス 5125">
            <a:extLst>
              <a:ext uri="{FF2B5EF4-FFF2-40B4-BE49-F238E27FC236}">
                <a16:creationId xmlns:a16="http://schemas.microsoft.com/office/drawing/2014/main" id="{3ED47C4E-AF8C-4C9E-806B-30C63BA68BF3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330800" y="3920796"/>
            <a:ext cx="317843" cy="342241"/>
          </a:xfrm>
          <a:prstGeom prst="rect">
            <a:avLst/>
          </a:prstGeom>
        </p:spPr>
      </p:pic>
      <p:sp>
        <p:nvSpPr>
          <p:cNvPr id="24" name="正方形/長方形 71">
            <a:extLst>
              <a:ext uri="{FF2B5EF4-FFF2-40B4-BE49-F238E27FC236}">
                <a16:creationId xmlns:a16="http://schemas.microsoft.com/office/drawing/2014/main" id="{D48F0951-403C-4A7C-BDE3-F1ECC814F66B}"/>
              </a:ext>
            </a:extLst>
          </p:cNvPr>
          <p:cNvSpPr/>
          <p:nvPr/>
        </p:nvSpPr>
        <p:spPr>
          <a:xfrm>
            <a:off x="3766478" y="3986986"/>
            <a:ext cx="158248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ML</a:t>
            </a:r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サービスワークスペース</a:t>
            </a:r>
          </a:p>
        </p:txBody>
      </p:sp>
      <p:sp>
        <p:nvSpPr>
          <p:cNvPr id="25" name="正方形/長方形 72">
            <a:extLst>
              <a:ext uri="{FF2B5EF4-FFF2-40B4-BE49-F238E27FC236}">
                <a16:creationId xmlns:a16="http://schemas.microsoft.com/office/drawing/2014/main" id="{A052758E-9622-45AF-8BC6-23562D25AD36}"/>
              </a:ext>
            </a:extLst>
          </p:cNvPr>
          <p:cNvSpPr/>
          <p:nvPr/>
        </p:nvSpPr>
        <p:spPr>
          <a:xfrm>
            <a:off x="3186784" y="4854434"/>
            <a:ext cx="78258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ストレージ</a:t>
            </a:r>
          </a:p>
        </p:txBody>
      </p:sp>
      <p:sp>
        <p:nvSpPr>
          <p:cNvPr id="26" name="正方形/長方形 105">
            <a:extLst>
              <a:ext uri="{FF2B5EF4-FFF2-40B4-BE49-F238E27FC236}">
                <a16:creationId xmlns:a16="http://schemas.microsoft.com/office/drawing/2014/main" id="{B3E2072B-64C1-4024-B9E8-501FA8EAF1ED}"/>
              </a:ext>
            </a:extLst>
          </p:cNvPr>
          <p:cNvSpPr/>
          <p:nvPr/>
        </p:nvSpPr>
        <p:spPr>
          <a:xfrm>
            <a:off x="6571160" y="4889729"/>
            <a:ext cx="6976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レジストリ</a:t>
            </a:r>
          </a:p>
        </p:txBody>
      </p:sp>
      <p:pic>
        <p:nvPicPr>
          <p:cNvPr id="27" name="図 106">
            <a:extLst>
              <a:ext uri="{FF2B5EF4-FFF2-40B4-BE49-F238E27FC236}">
                <a16:creationId xmlns:a16="http://schemas.microsoft.com/office/drawing/2014/main" id="{A8624378-F3FA-4070-8C95-502D650B7197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26" r="27156"/>
          <a:stretch/>
        </p:blipFill>
        <p:spPr>
          <a:xfrm>
            <a:off x="611560" y="5684926"/>
            <a:ext cx="367078" cy="410438"/>
          </a:xfrm>
          <a:prstGeom prst="rect">
            <a:avLst/>
          </a:prstGeom>
        </p:spPr>
      </p:pic>
      <p:pic>
        <p:nvPicPr>
          <p:cNvPr id="28" name="図 73">
            <a:extLst>
              <a:ext uri="{FF2B5EF4-FFF2-40B4-BE49-F238E27FC236}">
                <a16:creationId xmlns:a16="http://schemas.microsoft.com/office/drawing/2014/main" id="{5DA7D348-B3C1-4606-926F-1079D9654D8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11182" y="5182290"/>
            <a:ext cx="584461" cy="589499"/>
          </a:xfrm>
          <a:prstGeom prst="rect">
            <a:avLst/>
          </a:prstGeom>
        </p:spPr>
      </p:pic>
      <p:pic>
        <p:nvPicPr>
          <p:cNvPr id="29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B232772E-0403-40B9-90AB-DF56E8D234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913" y="5702492"/>
            <a:ext cx="349191" cy="349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正方形/長方形 115">
            <a:extLst>
              <a:ext uri="{FF2B5EF4-FFF2-40B4-BE49-F238E27FC236}">
                <a16:creationId xmlns:a16="http://schemas.microsoft.com/office/drawing/2014/main" id="{B6A67961-5B9A-46DF-8B34-6FC7B65D2D1B}"/>
              </a:ext>
            </a:extLst>
          </p:cNvPr>
          <p:cNvSpPr/>
          <p:nvPr/>
        </p:nvSpPr>
        <p:spPr>
          <a:xfrm>
            <a:off x="4623295" y="4895582"/>
            <a:ext cx="110318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コンピューティング</a:t>
            </a:r>
          </a:p>
        </p:txBody>
      </p:sp>
      <p:pic>
        <p:nvPicPr>
          <p:cNvPr id="31" name="Picture 6" descr="ãcompute icon pngãã®ç»åæ¤ç´¢çµæ">
            <a:extLst>
              <a:ext uri="{FF2B5EF4-FFF2-40B4-BE49-F238E27FC236}">
                <a16:creationId xmlns:a16="http://schemas.microsoft.com/office/drawing/2014/main" id="{9142658F-3E03-4343-B8A5-6880E84C38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8912" y="4345327"/>
            <a:ext cx="568766" cy="568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6" descr="ãcompute icon pngãã®ç»åæ¤ç´¢çµæ">
            <a:extLst>
              <a:ext uri="{FF2B5EF4-FFF2-40B4-BE49-F238E27FC236}">
                <a16:creationId xmlns:a16="http://schemas.microsoft.com/office/drawing/2014/main" id="{52B1D961-DCA9-44A6-BE0D-11FA0AC3C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1958" y="4345327"/>
            <a:ext cx="568766" cy="568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6" descr="ãcompute icon pngãã®ç»åæ¤ç´¢çµæ">
            <a:extLst>
              <a:ext uri="{FF2B5EF4-FFF2-40B4-BE49-F238E27FC236}">
                <a16:creationId xmlns:a16="http://schemas.microsoft.com/office/drawing/2014/main" id="{C9DC6B0A-CC02-4405-9CC8-8D0230DAE8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8271" y="4358048"/>
            <a:ext cx="568766" cy="568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図 75">
            <a:extLst>
              <a:ext uri="{FF2B5EF4-FFF2-40B4-BE49-F238E27FC236}">
                <a16:creationId xmlns:a16="http://schemas.microsoft.com/office/drawing/2014/main" id="{D409EE57-126C-432D-9AF5-38B386F18F8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615528" y="3460311"/>
            <a:ext cx="406704" cy="409831"/>
          </a:xfrm>
          <a:prstGeom prst="rect">
            <a:avLst/>
          </a:prstGeom>
        </p:spPr>
      </p:pic>
      <p:sp>
        <p:nvSpPr>
          <p:cNvPr id="35" name="正方形/長方形 124">
            <a:extLst>
              <a:ext uri="{FF2B5EF4-FFF2-40B4-BE49-F238E27FC236}">
                <a16:creationId xmlns:a16="http://schemas.microsoft.com/office/drawing/2014/main" id="{6FB327B8-C817-4C3A-B441-A1D3E9329321}"/>
              </a:ext>
            </a:extLst>
          </p:cNvPr>
          <p:cNvSpPr/>
          <p:nvPr/>
        </p:nvSpPr>
        <p:spPr>
          <a:xfrm>
            <a:off x="2600382" y="3096495"/>
            <a:ext cx="1830529" cy="276999"/>
          </a:xfrm>
          <a:prstGeom prst="rect">
            <a:avLst/>
          </a:prstGeom>
          <a:solidFill>
            <a:srgbClr val="C6D9F1"/>
          </a:solidFill>
        </p:spPr>
        <p:txBody>
          <a:bodyPr wrap="square">
            <a:spAutoFit/>
          </a:bodyPr>
          <a:lstStyle/>
          <a:p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ユーザーリソースグループ</a:t>
            </a:r>
          </a:p>
        </p:txBody>
      </p:sp>
      <p:cxnSp>
        <p:nvCxnSpPr>
          <p:cNvPr id="36" name="直線矢印コネクタ 127">
            <a:extLst>
              <a:ext uri="{FF2B5EF4-FFF2-40B4-BE49-F238E27FC236}">
                <a16:creationId xmlns:a16="http://schemas.microsoft.com/office/drawing/2014/main" id="{8F10B6A8-E861-4452-A6F5-AB147768F51B}"/>
              </a:ext>
            </a:extLst>
          </p:cNvPr>
          <p:cNvCxnSpPr>
            <a:cxnSpLocks/>
          </p:cNvCxnSpPr>
          <p:nvPr/>
        </p:nvCxnSpPr>
        <p:spPr>
          <a:xfrm>
            <a:off x="1457680" y="2878111"/>
            <a:ext cx="1338772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正方形/長方形 128">
            <a:extLst>
              <a:ext uri="{FF2B5EF4-FFF2-40B4-BE49-F238E27FC236}">
                <a16:creationId xmlns:a16="http://schemas.microsoft.com/office/drawing/2014/main" id="{9BDA485F-30C9-4A9D-975B-17B89D4B00DA}"/>
              </a:ext>
            </a:extLst>
          </p:cNvPr>
          <p:cNvSpPr/>
          <p:nvPr/>
        </p:nvSpPr>
        <p:spPr>
          <a:xfrm>
            <a:off x="1652723" y="5803976"/>
            <a:ext cx="78258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認証</a:t>
            </a:r>
          </a:p>
        </p:txBody>
      </p:sp>
      <p:sp>
        <p:nvSpPr>
          <p:cNvPr id="38" name="正方形/長方形 129">
            <a:extLst>
              <a:ext uri="{FF2B5EF4-FFF2-40B4-BE49-F238E27FC236}">
                <a16:creationId xmlns:a16="http://schemas.microsoft.com/office/drawing/2014/main" id="{0ACD7EF6-7135-410F-B4AA-A87FFEE11B51}"/>
              </a:ext>
            </a:extLst>
          </p:cNvPr>
          <p:cNvSpPr/>
          <p:nvPr/>
        </p:nvSpPr>
        <p:spPr>
          <a:xfrm>
            <a:off x="1670602" y="3230249"/>
            <a:ext cx="78258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認証</a:t>
            </a:r>
          </a:p>
        </p:txBody>
      </p:sp>
      <p:pic>
        <p:nvPicPr>
          <p:cNvPr id="39" name="グラフィックス 135">
            <a:extLst>
              <a:ext uri="{FF2B5EF4-FFF2-40B4-BE49-F238E27FC236}">
                <a16:creationId xmlns:a16="http://schemas.microsoft.com/office/drawing/2014/main" id="{6EC44F3D-F3A7-4023-9EB0-659B506923B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61151" y="3356992"/>
            <a:ext cx="325285" cy="325285"/>
          </a:xfrm>
          <a:prstGeom prst="rect">
            <a:avLst/>
          </a:prstGeom>
        </p:spPr>
      </p:pic>
      <p:pic>
        <p:nvPicPr>
          <p:cNvPr id="40" name="グラフィックス 136">
            <a:extLst>
              <a:ext uri="{FF2B5EF4-FFF2-40B4-BE49-F238E27FC236}">
                <a16:creationId xmlns:a16="http://schemas.microsoft.com/office/drawing/2014/main" id="{5D9C76E4-BB6D-4F99-82CF-87C973B4750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88099" y="3356992"/>
            <a:ext cx="325285" cy="325285"/>
          </a:xfrm>
          <a:prstGeom prst="rect">
            <a:avLst/>
          </a:prstGeom>
        </p:spPr>
      </p:pic>
      <p:sp>
        <p:nvSpPr>
          <p:cNvPr id="41" name="正方形/長方形 137">
            <a:extLst>
              <a:ext uri="{FF2B5EF4-FFF2-40B4-BE49-F238E27FC236}">
                <a16:creationId xmlns:a16="http://schemas.microsoft.com/office/drawing/2014/main" id="{BA8AA8DF-6AF5-4D9B-BAD4-C734F7C2BDCC}"/>
              </a:ext>
            </a:extLst>
          </p:cNvPr>
          <p:cNvSpPr/>
          <p:nvPr/>
        </p:nvSpPr>
        <p:spPr>
          <a:xfrm>
            <a:off x="474615" y="3709987"/>
            <a:ext cx="121706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コスト　リソース</a:t>
            </a:r>
          </a:p>
        </p:txBody>
      </p:sp>
      <p:pic>
        <p:nvPicPr>
          <p:cNvPr id="42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B9DA5AA9-7EA7-4617-955A-87FB97AA6C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3753" y="5166719"/>
            <a:ext cx="422521" cy="422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正方形/長方形 139">
            <a:extLst>
              <a:ext uri="{FF2B5EF4-FFF2-40B4-BE49-F238E27FC236}">
                <a16:creationId xmlns:a16="http://schemas.microsoft.com/office/drawing/2014/main" id="{0D9CC8D5-1ED6-4844-898A-8F33522EB387}"/>
              </a:ext>
            </a:extLst>
          </p:cNvPr>
          <p:cNvSpPr/>
          <p:nvPr/>
        </p:nvSpPr>
        <p:spPr>
          <a:xfrm>
            <a:off x="3284092" y="5661248"/>
            <a:ext cx="58796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データ</a:t>
            </a:r>
          </a:p>
        </p:txBody>
      </p:sp>
      <p:pic>
        <p:nvPicPr>
          <p:cNvPr id="44" name="グラフィックス 140">
            <a:extLst>
              <a:ext uri="{FF2B5EF4-FFF2-40B4-BE49-F238E27FC236}">
                <a16:creationId xmlns:a16="http://schemas.microsoft.com/office/drawing/2014/main" id="{E79E3DBA-46E5-449D-B1FD-98442A36BE7F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850897" y="2730049"/>
            <a:ext cx="371475" cy="488783"/>
          </a:xfrm>
          <a:prstGeom prst="rect">
            <a:avLst/>
          </a:prstGeom>
        </p:spPr>
      </p:pic>
      <p:cxnSp>
        <p:nvCxnSpPr>
          <p:cNvPr id="45" name="直線矢印コネクタ 141">
            <a:extLst>
              <a:ext uri="{FF2B5EF4-FFF2-40B4-BE49-F238E27FC236}">
                <a16:creationId xmlns:a16="http://schemas.microsoft.com/office/drawing/2014/main" id="{97B967A3-918E-473E-A538-D0FFAA750A41}"/>
              </a:ext>
            </a:extLst>
          </p:cNvPr>
          <p:cNvCxnSpPr>
            <a:cxnSpLocks/>
          </p:cNvCxnSpPr>
          <p:nvPr/>
        </p:nvCxnSpPr>
        <p:spPr>
          <a:xfrm>
            <a:off x="-2254897" y="9552512"/>
            <a:ext cx="1338772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グラフィックス 142">
            <a:extLst>
              <a:ext uri="{FF2B5EF4-FFF2-40B4-BE49-F238E27FC236}">
                <a16:creationId xmlns:a16="http://schemas.microsoft.com/office/drawing/2014/main" id="{A5D30020-2733-408A-88FA-9D9C041E0989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854165" y="5235132"/>
            <a:ext cx="371475" cy="488783"/>
          </a:xfrm>
          <a:prstGeom prst="rect">
            <a:avLst/>
          </a:prstGeom>
        </p:spPr>
      </p:pic>
      <p:cxnSp>
        <p:nvCxnSpPr>
          <p:cNvPr id="47" name="直線矢印コネクタ 143">
            <a:extLst>
              <a:ext uri="{FF2B5EF4-FFF2-40B4-BE49-F238E27FC236}">
                <a16:creationId xmlns:a16="http://schemas.microsoft.com/office/drawing/2014/main" id="{79B755A8-C290-4D5F-B2E0-D557094DB3DD}"/>
              </a:ext>
            </a:extLst>
          </p:cNvPr>
          <p:cNvCxnSpPr>
            <a:cxnSpLocks/>
          </p:cNvCxnSpPr>
          <p:nvPr/>
        </p:nvCxnSpPr>
        <p:spPr>
          <a:xfrm>
            <a:off x="4375051" y="5373216"/>
            <a:ext cx="1619914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正方形/長方形 144">
            <a:extLst>
              <a:ext uri="{FF2B5EF4-FFF2-40B4-BE49-F238E27FC236}">
                <a16:creationId xmlns:a16="http://schemas.microsoft.com/office/drawing/2014/main" id="{8CEC6F48-C4F7-4AFF-90DD-3997BEAB4235}"/>
              </a:ext>
            </a:extLst>
          </p:cNvPr>
          <p:cNvSpPr/>
          <p:nvPr/>
        </p:nvSpPr>
        <p:spPr>
          <a:xfrm>
            <a:off x="4806725" y="5661248"/>
            <a:ext cx="58796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学習</a:t>
            </a:r>
          </a:p>
        </p:txBody>
      </p:sp>
      <p:sp>
        <p:nvSpPr>
          <p:cNvPr id="49" name="正方形/長方形 145">
            <a:extLst>
              <a:ext uri="{FF2B5EF4-FFF2-40B4-BE49-F238E27FC236}">
                <a16:creationId xmlns:a16="http://schemas.microsoft.com/office/drawing/2014/main" id="{A767AFAC-DF7B-4058-8553-6520AF4337B3}"/>
              </a:ext>
            </a:extLst>
          </p:cNvPr>
          <p:cNvSpPr/>
          <p:nvPr/>
        </p:nvSpPr>
        <p:spPr>
          <a:xfrm>
            <a:off x="6703271" y="5661248"/>
            <a:ext cx="58796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モデル</a:t>
            </a:r>
          </a:p>
        </p:txBody>
      </p:sp>
      <p:pic>
        <p:nvPicPr>
          <p:cNvPr id="50" name="図 146">
            <a:extLst>
              <a:ext uri="{FF2B5EF4-FFF2-40B4-BE49-F238E27FC236}">
                <a16:creationId xmlns:a16="http://schemas.microsoft.com/office/drawing/2014/main" id="{39C4BF99-6C5D-4FD3-A08D-36B341F93F98}"/>
              </a:ext>
            </a:extLst>
          </p:cNvPr>
          <p:cNvPicPr>
            <a:picLocks noChangeAspect="1"/>
          </p:cNvPicPr>
          <p:nvPr/>
        </p:nvPicPr>
        <p:blipFill>
          <a:blip r:embed="rId2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665636" y="5151339"/>
            <a:ext cx="553998" cy="557182"/>
          </a:xfrm>
          <a:prstGeom prst="rect">
            <a:avLst/>
          </a:prstGeom>
        </p:spPr>
      </p:pic>
      <p:sp>
        <p:nvSpPr>
          <p:cNvPr id="51" name="正方形/長方形 147">
            <a:extLst>
              <a:ext uri="{FF2B5EF4-FFF2-40B4-BE49-F238E27FC236}">
                <a16:creationId xmlns:a16="http://schemas.microsoft.com/office/drawing/2014/main" id="{8DCFB658-D6AE-4282-B076-8D28143EE5EA}"/>
              </a:ext>
            </a:extLst>
          </p:cNvPr>
          <p:cNvSpPr/>
          <p:nvPr/>
        </p:nvSpPr>
        <p:spPr>
          <a:xfrm>
            <a:off x="3117114" y="4354392"/>
            <a:ext cx="926310" cy="1557690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2" name="正方形/長方形 148">
            <a:extLst>
              <a:ext uri="{FF2B5EF4-FFF2-40B4-BE49-F238E27FC236}">
                <a16:creationId xmlns:a16="http://schemas.microsoft.com/office/drawing/2014/main" id="{667AF682-235D-4F15-81CC-F1984EEA5D65}"/>
              </a:ext>
            </a:extLst>
          </p:cNvPr>
          <p:cNvSpPr/>
          <p:nvPr/>
        </p:nvSpPr>
        <p:spPr>
          <a:xfrm>
            <a:off x="6423423" y="4339171"/>
            <a:ext cx="926310" cy="1557690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940857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63D32F4-E968-4905-B780-58F2F881E078}"/>
              </a:ext>
            </a:extLst>
          </p:cNvPr>
          <p:cNvSpPr/>
          <p:nvPr/>
        </p:nvSpPr>
        <p:spPr>
          <a:xfrm>
            <a:off x="439649" y="243581"/>
            <a:ext cx="10001163" cy="6118638"/>
          </a:xfrm>
          <a:prstGeom prst="rect">
            <a:avLst/>
          </a:prstGeom>
          <a:solidFill>
            <a:srgbClr val="F2F2F2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F18065-3AA6-48E5-9B5B-4CEDDAAEAA89}"/>
              </a:ext>
            </a:extLst>
          </p:cNvPr>
          <p:cNvSpPr txBox="1"/>
          <p:nvPr/>
        </p:nvSpPr>
        <p:spPr>
          <a:xfrm>
            <a:off x="439648" y="574645"/>
            <a:ext cx="10001163" cy="309411"/>
          </a:xfrm>
          <a:prstGeom prst="rect">
            <a:avLst/>
          </a:prstGeom>
          <a:solidFill>
            <a:srgbClr val="164368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PaaS : AI Development Cloud Architecture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5F15B81-C420-4CCF-ACC5-7360D4D92D9C}"/>
              </a:ext>
            </a:extLst>
          </p:cNvPr>
          <p:cNvSpPr/>
          <p:nvPr/>
        </p:nvSpPr>
        <p:spPr>
          <a:xfrm>
            <a:off x="439650" y="6362219"/>
            <a:ext cx="5016456" cy="250118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8209933-5BA2-4549-94BC-B4208D9700FE}"/>
              </a:ext>
            </a:extLst>
          </p:cNvPr>
          <p:cNvSpPr/>
          <p:nvPr/>
        </p:nvSpPr>
        <p:spPr>
          <a:xfrm>
            <a:off x="5456105" y="6358097"/>
            <a:ext cx="4984708" cy="254241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F5E8FCD-6435-45DC-B19C-400CF54A92F2}"/>
              </a:ext>
            </a:extLst>
          </p:cNvPr>
          <p:cNvSpPr/>
          <p:nvPr/>
        </p:nvSpPr>
        <p:spPr>
          <a:xfrm>
            <a:off x="3799165" y="6367235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9EB4F29-3E4B-4218-B0AA-5F97129D1B6D}"/>
              </a:ext>
            </a:extLst>
          </p:cNvPr>
          <p:cNvSpPr txBox="1"/>
          <p:nvPr/>
        </p:nvSpPr>
        <p:spPr>
          <a:xfrm>
            <a:off x="439649" y="261336"/>
            <a:ext cx="10001163" cy="351957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328FC53B-3FBD-4ECC-B8CF-4712F4587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597706" cy="597706"/>
          </a:xfrm>
          <a:prstGeom prst="rect">
            <a:avLst/>
          </a:prstGeom>
        </p:spPr>
      </p:pic>
      <p:pic>
        <p:nvPicPr>
          <p:cNvPr id="33" name="図 79">
            <a:extLst>
              <a:ext uri="{FF2B5EF4-FFF2-40B4-BE49-F238E27FC236}">
                <a16:creationId xmlns:a16="http://schemas.microsoft.com/office/drawing/2014/main" id="{C7EECCD9-CBE2-4CBD-AD6B-B60B21F2C7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8638" y="1483230"/>
            <a:ext cx="899042" cy="512331"/>
          </a:xfrm>
          <a:prstGeom prst="rect">
            <a:avLst/>
          </a:prstGeom>
        </p:spPr>
      </p:pic>
      <p:sp>
        <p:nvSpPr>
          <p:cNvPr id="34" name="正方形/長方形 38">
            <a:extLst>
              <a:ext uri="{FF2B5EF4-FFF2-40B4-BE49-F238E27FC236}">
                <a16:creationId xmlns:a16="http://schemas.microsoft.com/office/drawing/2014/main" id="{B4312D68-6651-49A1-89C8-51B85E756D62}"/>
              </a:ext>
            </a:extLst>
          </p:cNvPr>
          <p:cNvSpPr/>
          <p:nvPr/>
        </p:nvSpPr>
        <p:spPr>
          <a:xfrm>
            <a:off x="3253212" y="1947140"/>
            <a:ext cx="6226520" cy="380539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5" name="正方形/長方形 122">
            <a:extLst>
              <a:ext uri="{FF2B5EF4-FFF2-40B4-BE49-F238E27FC236}">
                <a16:creationId xmlns:a16="http://schemas.microsoft.com/office/drawing/2014/main" id="{1C386898-60A2-4AF8-AC95-F733CFEC814B}"/>
              </a:ext>
            </a:extLst>
          </p:cNvPr>
          <p:cNvSpPr/>
          <p:nvPr/>
        </p:nvSpPr>
        <p:spPr>
          <a:xfrm>
            <a:off x="3431278" y="2575321"/>
            <a:ext cx="5810303" cy="307058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6" name="正方形/長方形 16">
            <a:extLst>
              <a:ext uri="{FF2B5EF4-FFF2-40B4-BE49-F238E27FC236}">
                <a16:creationId xmlns:a16="http://schemas.microsoft.com/office/drawing/2014/main" id="{5A3A2F26-EDBA-487A-95AC-1F43BF189FE8}"/>
              </a:ext>
            </a:extLst>
          </p:cNvPr>
          <p:cNvSpPr/>
          <p:nvPr/>
        </p:nvSpPr>
        <p:spPr>
          <a:xfrm>
            <a:off x="1226431" y="1674463"/>
            <a:ext cx="1250375" cy="407807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7" name="正方形/長方形 7">
            <a:extLst>
              <a:ext uri="{FF2B5EF4-FFF2-40B4-BE49-F238E27FC236}">
                <a16:creationId xmlns:a16="http://schemas.microsoft.com/office/drawing/2014/main" id="{6B4B385A-2E09-4AE0-8A3C-C3CB0DC85349}"/>
              </a:ext>
            </a:extLst>
          </p:cNvPr>
          <p:cNvSpPr/>
          <p:nvPr/>
        </p:nvSpPr>
        <p:spPr>
          <a:xfrm>
            <a:off x="1242246" y="1659410"/>
            <a:ext cx="1217669" cy="276999"/>
          </a:xfrm>
          <a:prstGeom prst="rect">
            <a:avLst/>
          </a:prstGeom>
          <a:solidFill>
            <a:srgbClr val="C6D9F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Local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38" name="図 6">
            <a:extLst>
              <a:ext uri="{FF2B5EF4-FFF2-40B4-BE49-F238E27FC236}">
                <a16:creationId xmlns:a16="http://schemas.microsoft.com/office/drawing/2014/main" id="{2EBABBC7-CE38-4389-8EEE-C6B6C5F0D4D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8066" y="2039941"/>
            <a:ext cx="440454" cy="440454"/>
          </a:xfrm>
          <a:prstGeom prst="rect">
            <a:avLst/>
          </a:prstGeom>
        </p:spPr>
      </p:pic>
      <p:pic>
        <p:nvPicPr>
          <p:cNvPr id="39" name="図 23">
            <a:extLst>
              <a:ext uri="{FF2B5EF4-FFF2-40B4-BE49-F238E27FC236}">
                <a16:creationId xmlns:a16="http://schemas.microsoft.com/office/drawing/2014/main" id="{3D9EA401-BA92-465F-9BE4-7E0D58224C5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0337" y="3932464"/>
            <a:ext cx="440454" cy="440454"/>
          </a:xfrm>
          <a:prstGeom prst="rect">
            <a:avLst/>
          </a:prstGeom>
        </p:spPr>
      </p:pic>
      <p:sp>
        <p:nvSpPr>
          <p:cNvPr id="40" name="正方形/長方形 39">
            <a:extLst>
              <a:ext uri="{FF2B5EF4-FFF2-40B4-BE49-F238E27FC236}">
                <a16:creationId xmlns:a16="http://schemas.microsoft.com/office/drawing/2014/main" id="{A1505355-0E94-4233-AECB-00F516184A88}"/>
              </a:ext>
            </a:extLst>
          </p:cNvPr>
          <p:cNvSpPr/>
          <p:nvPr/>
        </p:nvSpPr>
        <p:spPr>
          <a:xfrm>
            <a:off x="1230248" y="2526802"/>
            <a:ext cx="1256963" cy="31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Administrator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1" name="正方形/長方形 40">
            <a:extLst>
              <a:ext uri="{FF2B5EF4-FFF2-40B4-BE49-F238E27FC236}">
                <a16:creationId xmlns:a16="http://schemas.microsoft.com/office/drawing/2014/main" id="{38BDDB67-5828-4B40-9E98-D0B7F5DA4E42}"/>
              </a:ext>
            </a:extLst>
          </p:cNvPr>
          <p:cNvSpPr/>
          <p:nvPr/>
        </p:nvSpPr>
        <p:spPr>
          <a:xfrm>
            <a:off x="1394494" y="4420833"/>
            <a:ext cx="1038813" cy="31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Developer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2" name="正方形/長方形 27">
            <a:extLst>
              <a:ext uri="{FF2B5EF4-FFF2-40B4-BE49-F238E27FC236}">
                <a16:creationId xmlns:a16="http://schemas.microsoft.com/office/drawing/2014/main" id="{656B216C-2850-49D5-98D1-3042902AEA48}"/>
              </a:ext>
            </a:extLst>
          </p:cNvPr>
          <p:cNvSpPr/>
          <p:nvPr/>
        </p:nvSpPr>
        <p:spPr>
          <a:xfrm>
            <a:off x="3253210" y="1967875"/>
            <a:ext cx="1908151" cy="276999"/>
          </a:xfrm>
          <a:prstGeom prst="rect">
            <a:avLst/>
          </a:prstGeom>
          <a:solidFill>
            <a:srgbClr val="C6D9F1"/>
          </a:solidFill>
        </p:spPr>
        <p:txBody>
          <a:bodyPr wrap="none">
            <a:spAutoFit/>
          </a:bodyPr>
          <a:lstStyle/>
          <a:p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Admin Resource Group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3" name="正方形/長方形 14">
            <a:extLst>
              <a:ext uri="{FF2B5EF4-FFF2-40B4-BE49-F238E27FC236}">
                <a16:creationId xmlns:a16="http://schemas.microsoft.com/office/drawing/2014/main" id="{EBFBE6FA-C70D-4B78-972D-E0CA9A68E056}"/>
              </a:ext>
            </a:extLst>
          </p:cNvPr>
          <p:cNvSpPr/>
          <p:nvPr/>
        </p:nvSpPr>
        <p:spPr>
          <a:xfrm>
            <a:off x="3638078" y="2986578"/>
            <a:ext cx="5368601" cy="2504285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44" name="直線矢印コネクタ 47">
            <a:extLst>
              <a:ext uri="{FF2B5EF4-FFF2-40B4-BE49-F238E27FC236}">
                <a16:creationId xmlns:a16="http://schemas.microsoft.com/office/drawing/2014/main" id="{C842FAED-6590-4AAF-8801-366F857178A3}"/>
              </a:ext>
            </a:extLst>
          </p:cNvPr>
          <p:cNvCxnSpPr>
            <a:cxnSpLocks/>
          </p:cNvCxnSpPr>
          <p:nvPr/>
        </p:nvCxnSpPr>
        <p:spPr>
          <a:xfrm>
            <a:off x="2279088" y="4843947"/>
            <a:ext cx="1472649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正方形/長方形 43">
            <a:extLst>
              <a:ext uri="{FF2B5EF4-FFF2-40B4-BE49-F238E27FC236}">
                <a16:creationId xmlns:a16="http://schemas.microsoft.com/office/drawing/2014/main" id="{54C765C5-0D55-4C99-86D1-1C62EFE16831}"/>
              </a:ext>
            </a:extLst>
          </p:cNvPr>
          <p:cNvSpPr/>
          <p:nvPr/>
        </p:nvSpPr>
        <p:spPr>
          <a:xfrm>
            <a:off x="3657598" y="2977064"/>
            <a:ext cx="1678259" cy="286514"/>
          </a:xfrm>
          <a:prstGeom prst="rect">
            <a:avLst/>
          </a:prstGeom>
          <a:solidFill>
            <a:srgbClr val="43A5CE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   Network Security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46" name="グラフィックス 59">
            <a:extLst>
              <a:ext uri="{FF2B5EF4-FFF2-40B4-BE49-F238E27FC236}">
                <a16:creationId xmlns:a16="http://schemas.microsoft.com/office/drawing/2014/main" id="{9BA9D052-9A2A-444B-B3B8-FF538D0D49A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430130" y="3744503"/>
            <a:ext cx="624613" cy="624613"/>
          </a:xfrm>
          <a:prstGeom prst="rect">
            <a:avLst/>
          </a:prstGeom>
        </p:spPr>
      </p:pic>
      <p:pic>
        <p:nvPicPr>
          <p:cNvPr id="47" name="グラフィックス 5122">
            <a:extLst>
              <a:ext uri="{FF2B5EF4-FFF2-40B4-BE49-F238E27FC236}">
                <a16:creationId xmlns:a16="http://schemas.microsoft.com/office/drawing/2014/main" id="{FE6EF8F0-2960-479E-9871-89AE3E7BECA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137785" y="3831495"/>
            <a:ext cx="476251" cy="476251"/>
          </a:xfrm>
          <a:prstGeom prst="rect">
            <a:avLst/>
          </a:prstGeom>
        </p:spPr>
      </p:pic>
      <p:pic>
        <p:nvPicPr>
          <p:cNvPr id="48" name="グラフィックス 5125">
            <a:extLst>
              <a:ext uri="{FF2B5EF4-FFF2-40B4-BE49-F238E27FC236}">
                <a16:creationId xmlns:a16="http://schemas.microsoft.com/office/drawing/2014/main" id="{EC9D88A1-A880-4CD4-8934-739908290CFC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161696" y="3390384"/>
            <a:ext cx="317843" cy="342241"/>
          </a:xfrm>
          <a:prstGeom prst="rect">
            <a:avLst/>
          </a:prstGeom>
        </p:spPr>
      </p:pic>
      <p:sp>
        <p:nvSpPr>
          <p:cNvPr id="49" name="正方形/長方形 71">
            <a:extLst>
              <a:ext uri="{FF2B5EF4-FFF2-40B4-BE49-F238E27FC236}">
                <a16:creationId xmlns:a16="http://schemas.microsoft.com/office/drawing/2014/main" id="{183F3571-354B-47AA-98FA-A768A93D675D}"/>
              </a:ext>
            </a:extLst>
          </p:cNvPr>
          <p:cNvSpPr/>
          <p:nvPr/>
        </p:nvSpPr>
        <p:spPr>
          <a:xfrm>
            <a:off x="4597374" y="3456574"/>
            <a:ext cx="217078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Azure ML Service Workspace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0" name="正方形/長方形 72">
            <a:extLst>
              <a:ext uri="{FF2B5EF4-FFF2-40B4-BE49-F238E27FC236}">
                <a16:creationId xmlns:a16="http://schemas.microsoft.com/office/drawing/2014/main" id="{CC479D1E-10D5-4A40-91AB-4F49C408ED4B}"/>
              </a:ext>
            </a:extLst>
          </p:cNvPr>
          <p:cNvSpPr/>
          <p:nvPr/>
        </p:nvSpPr>
        <p:spPr>
          <a:xfrm>
            <a:off x="3888161" y="4324022"/>
            <a:ext cx="104162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Bob Storage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1" name="正方形/長方形 105">
            <a:extLst>
              <a:ext uri="{FF2B5EF4-FFF2-40B4-BE49-F238E27FC236}">
                <a16:creationId xmlns:a16="http://schemas.microsoft.com/office/drawing/2014/main" id="{9EA1891C-DBE9-4475-B535-AFA182B10DD0}"/>
              </a:ext>
            </a:extLst>
          </p:cNvPr>
          <p:cNvSpPr/>
          <p:nvPr/>
        </p:nvSpPr>
        <p:spPr>
          <a:xfrm>
            <a:off x="6978972" y="4359317"/>
            <a:ext cx="145584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Model Registration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2" name="図 106">
            <a:extLst>
              <a:ext uri="{FF2B5EF4-FFF2-40B4-BE49-F238E27FC236}">
                <a16:creationId xmlns:a16="http://schemas.microsoft.com/office/drawing/2014/main" id="{FCDF659D-367A-4426-BA45-4876C12D0707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26" r="27156"/>
          <a:stretch/>
        </p:blipFill>
        <p:spPr>
          <a:xfrm>
            <a:off x="1442456" y="5154514"/>
            <a:ext cx="367078" cy="410438"/>
          </a:xfrm>
          <a:prstGeom prst="rect">
            <a:avLst/>
          </a:prstGeom>
        </p:spPr>
      </p:pic>
      <p:pic>
        <p:nvPicPr>
          <p:cNvPr id="53" name="図 73">
            <a:extLst>
              <a:ext uri="{FF2B5EF4-FFF2-40B4-BE49-F238E27FC236}">
                <a16:creationId xmlns:a16="http://schemas.microsoft.com/office/drawing/2014/main" id="{0029B7C2-A080-4830-89B1-F0C2763C046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542078" y="4651878"/>
            <a:ext cx="584461" cy="589499"/>
          </a:xfrm>
          <a:prstGeom prst="rect">
            <a:avLst/>
          </a:prstGeom>
        </p:spPr>
      </p:pic>
      <p:pic>
        <p:nvPicPr>
          <p:cNvPr id="54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7F159580-7C61-4EE0-856A-14B309EFE0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0809" y="5172080"/>
            <a:ext cx="349191" cy="349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正方形/長方形 115">
            <a:extLst>
              <a:ext uri="{FF2B5EF4-FFF2-40B4-BE49-F238E27FC236}">
                <a16:creationId xmlns:a16="http://schemas.microsoft.com/office/drawing/2014/main" id="{0A56226D-DE6D-4C04-A35F-2C9D65450B43}"/>
              </a:ext>
            </a:extLst>
          </p:cNvPr>
          <p:cNvSpPr/>
          <p:nvPr/>
        </p:nvSpPr>
        <p:spPr>
          <a:xfrm>
            <a:off x="5508783" y="4365170"/>
            <a:ext cx="80502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Compute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6" name="Picture 6" descr="ãcompute icon pngãã®ç»åæ¤ç´¢çµæ">
            <a:extLst>
              <a:ext uri="{FF2B5EF4-FFF2-40B4-BE49-F238E27FC236}">
                <a16:creationId xmlns:a16="http://schemas.microsoft.com/office/drawing/2014/main" id="{253BAED0-CB53-4E10-B176-F261C58764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9808" y="3814915"/>
            <a:ext cx="568766" cy="568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6" descr="ãcompute icon pngãã®ç»åæ¤ç´¢çµæ">
            <a:extLst>
              <a:ext uri="{FF2B5EF4-FFF2-40B4-BE49-F238E27FC236}">
                <a16:creationId xmlns:a16="http://schemas.microsoft.com/office/drawing/2014/main" id="{DA65AC21-9002-45D8-ACC9-FA6CD788AE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2854" y="3814915"/>
            <a:ext cx="568766" cy="568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6" descr="ãcompute icon pngãã®ç»åæ¤ç´¢çµæ">
            <a:extLst>
              <a:ext uri="{FF2B5EF4-FFF2-40B4-BE49-F238E27FC236}">
                <a16:creationId xmlns:a16="http://schemas.microsoft.com/office/drawing/2014/main" id="{E52D2591-A198-4F33-8E07-F7875D7688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9167" y="3827636"/>
            <a:ext cx="568766" cy="568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図 75">
            <a:extLst>
              <a:ext uri="{FF2B5EF4-FFF2-40B4-BE49-F238E27FC236}">
                <a16:creationId xmlns:a16="http://schemas.microsoft.com/office/drawing/2014/main" id="{41DCE851-7B04-47EB-8F5A-25C2C520F2C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446424" y="2929899"/>
            <a:ext cx="406704" cy="409831"/>
          </a:xfrm>
          <a:prstGeom prst="rect">
            <a:avLst/>
          </a:prstGeom>
        </p:spPr>
      </p:pic>
      <p:sp>
        <p:nvSpPr>
          <p:cNvPr id="60" name="正方形/長方形 124">
            <a:extLst>
              <a:ext uri="{FF2B5EF4-FFF2-40B4-BE49-F238E27FC236}">
                <a16:creationId xmlns:a16="http://schemas.microsoft.com/office/drawing/2014/main" id="{AC8ABEAA-8E27-4F00-978A-76F62983F3DA}"/>
              </a:ext>
            </a:extLst>
          </p:cNvPr>
          <p:cNvSpPr/>
          <p:nvPr/>
        </p:nvSpPr>
        <p:spPr>
          <a:xfrm>
            <a:off x="3431278" y="2566083"/>
            <a:ext cx="1830529" cy="276999"/>
          </a:xfrm>
          <a:prstGeom prst="rect">
            <a:avLst/>
          </a:prstGeom>
          <a:solidFill>
            <a:srgbClr val="C6D9F1"/>
          </a:solidFill>
        </p:spPr>
        <p:txBody>
          <a:bodyPr wrap="square">
            <a:spAutoFit/>
          </a:bodyPr>
          <a:lstStyle/>
          <a:p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Dev Resource Group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61" name="直線矢印コネクタ 127">
            <a:extLst>
              <a:ext uri="{FF2B5EF4-FFF2-40B4-BE49-F238E27FC236}">
                <a16:creationId xmlns:a16="http://schemas.microsoft.com/office/drawing/2014/main" id="{98586244-C9BE-473C-B482-77D12AF514FF}"/>
              </a:ext>
            </a:extLst>
          </p:cNvPr>
          <p:cNvCxnSpPr>
            <a:cxnSpLocks/>
          </p:cNvCxnSpPr>
          <p:nvPr/>
        </p:nvCxnSpPr>
        <p:spPr>
          <a:xfrm>
            <a:off x="2288576" y="2347699"/>
            <a:ext cx="1338772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正方形/長方形 128">
            <a:extLst>
              <a:ext uri="{FF2B5EF4-FFF2-40B4-BE49-F238E27FC236}">
                <a16:creationId xmlns:a16="http://schemas.microsoft.com/office/drawing/2014/main" id="{140A8270-5D00-4B4F-B6C5-5386B90B0091}"/>
              </a:ext>
            </a:extLst>
          </p:cNvPr>
          <p:cNvSpPr/>
          <p:nvPr/>
        </p:nvSpPr>
        <p:spPr>
          <a:xfrm>
            <a:off x="2483619" y="5273564"/>
            <a:ext cx="78258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3" name="正方形/長方形 129">
            <a:extLst>
              <a:ext uri="{FF2B5EF4-FFF2-40B4-BE49-F238E27FC236}">
                <a16:creationId xmlns:a16="http://schemas.microsoft.com/office/drawing/2014/main" id="{0EFF6C84-9D8E-4B19-9727-98C0BB700F7C}"/>
              </a:ext>
            </a:extLst>
          </p:cNvPr>
          <p:cNvSpPr/>
          <p:nvPr/>
        </p:nvSpPr>
        <p:spPr>
          <a:xfrm>
            <a:off x="2501498" y="2699837"/>
            <a:ext cx="78258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64" name="グラフィックス 135">
            <a:extLst>
              <a:ext uri="{FF2B5EF4-FFF2-40B4-BE49-F238E27FC236}">
                <a16:creationId xmlns:a16="http://schemas.microsoft.com/office/drawing/2014/main" id="{E30ED399-D5DD-4C5D-A9B2-816DB2FAB2F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892047" y="2826580"/>
            <a:ext cx="325285" cy="325285"/>
          </a:xfrm>
          <a:prstGeom prst="rect">
            <a:avLst/>
          </a:prstGeom>
        </p:spPr>
      </p:pic>
      <p:pic>
        <p:nvPicPr>
          <p:cNvPr id="65" name="グラフィックス 136">
            <a:extLst>
              <a:ext uri="{FF2B5EF4-FFF2-40B4-BE49-F238E27FC236}">
                <a16:creationId xmlns:a16="http://schemas.microsoft.com/office/drawing/2014/main" id="{CC009EE6-D5E2-4D4D-9E18-D1F96FAAE1F5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418995" y="2826580"/>
            <a:ext cx="325285" cy="325285"/>
          </a:xfrm>
          <a:prstGeom prst="rect">
            <a:avLst/>
          </a:prstGeom>
        </p:spPr>
      </p:pic>
      <p:sp>
        <p:nvSpPr>
          <p:cNvPr id="66" name="正方形/長方形 137">
            <a:extLst>
              <a:ext uri="{FF2B5EF4-FFF2-40B4-BE49-F238E27FC236}">
                <a16:creationId xmlns:a16="http://schemas.microsoft.com/office/drawing/2014/main" id="{3960F50A-720B-4162-B820-C251752E46FB}"/>
              </a:ext>
            </a:extLst>
          </p:cNvPr>
          <p:cNvSpPr/>
          <p:nvPr/>
        </p:nvSpPr>
        <p:spPr>
          <a:xfrm>
            <a:off x="1305511" y="3179575"/>
            <a:ext cx="147264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Cost  Resource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67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76CD560C-A0F9-4241-8537-2F1BF51B2D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4649" y="4636307"/>
            <a:ext cx="422521" cy="422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" name="正方形/長方形 139">
            <a:extLst>
              <a:ext uri="{FF2B5EF4-FFF2-40B4-BE49-F238E27FC236}">
                <a16:creationId xmlns:a16="http://schemas.microsoft.com/office/drawing/2014/main" id="{439F47B8-7588-451B-906D-A7F19B66CFB7}"/>
              </a:ext>
            </a:extLst>
          </p:cNvPr>
          <p:cNvSpPr/>
          <p:nvPr/>
        </p:nvSpPr>
        <p:spPr>
          <a:xfrm>
            <a:off x="4114988" y="5130836"/>
            <a:ext cx="58796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Data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69" name="グラフィックス 140">
            <a:extLst>
              <a:ext uri="{FF2B5EF4-FFF2-40B4-BE49-F238E27FC236}">
                <a16:creationId xmlns:a16="http://schemas.microsoft.com/office/drawing/2014/main" id="{E9EACFAA-59AD-4317-868C-E358024F7BCF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2681793" y="2199637"/>
            <a:ext cx="371475" cy="488783"/>
          </a:xfrm>
          <a:prstGeom prst="rect">
            <a:avLst/>
          </a:prstGeom>
        </p:spPr>
      </p:pic>
      <p:pic>
        <p:nvPicPr>
          <p:cNvPr id="70" name="グラフィックス 142">
            <a:extLst>
              <a:ext uri="{FF2B5EF4-FFF2-40B4-BE49-F238E27FC236}">
                <a16:creationId xmlns:a16="http://schemas.microsoft.com/office/drawing/2014/main" id="{5473FCFD-546A-4F01-806A-D91515107684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2685061" y="4704720"/>
            <a:ext cx="371475" cy="488783"/>
          </a:xfrm>
          <a:prstGeom prst="rect">
            <a:avLst/>
          </a:prstGeom>
        </p:spPr>
      </p:pic>
      <p:cxnSp>
        <p:nvCxnSpPr>
          <p:cNvPr id="71" name="直線矢印コネクタ 143">
            <a:extLst>
              <a:ext uri="{FF2B5EF4-FFF2-40B4-BE49-F238E27FC236}">
                <a16:creationId xmlns:a16="http://schemas.microsoft.com/office/drawing/2014/main" id="{533C2A68-A2EA-4FD4-ADB9-0F164B9506B4}"/>
              </a:ext>
            </a:extLst>
          </p:cNvPr>
          <p:cNvCxnSpPr>
            <a:cxnSpLocks/>
          </p:cNvCxnSpPr>
          <p:nvPr/>
        </p:nvCxnSpPr>
        <p:spPr>
          <a:xfrm>
            <a:off x="5205947" y="4842804"/>
            <a:ext cx="1619914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正方形/長方形 144">
            <a:extLst>
              <a:ext uri="{FF2B5EF4-FFF2-40B4-BE49-F238E27FC236}">
                <a16:creationId xmlns:a16="http://schemas.microsoft.com/office/drawing/2014/main" id="{0484A3C2-5A37-4E27-B2E5-A38B21EE69FA}"/>
              </a:ext>
            </a:extLst>
          </p:cNvPr>
          <p:cNvSpPr/>
          <p:nvPr/>
        </p:nvSpPr>
        <p:spPr>
          <a:xfrm>
            <a:off x="5637621" y="5130836"/>
            <a:ext cx="101200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Training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3" name="正方形/長方形 145">
            <a:extLst>
              <a:ext uri="{FF2B5EF4-FFF2-40B4-BE49-F238E27FC236}">
                <a16:creationId xmlns:a16="http://schemas.microsoft.com/office/drawing/2014/main" id="{45BA9F31-13E8-4F2A-B32A-5400C5503DE6}"/>
              </a:ext>
            </a:extLst>
          </p:cNvPr>
          <p:cNvSpPr/>
          <p:nvPr/>
        </p:nvSpPr>
        <p:spPr>
          <a:xfrm>
            <a:off x="7534167" y="5130836"/>
            <a:ext cx="58796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Model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74" name="図 146">
            <a:extLst>
              <a:ext uri="{FF2B5EF4-FFF2-40B4-BE49-F238E27FC236}">
                <a16:creationId xmlns:a16="http://schemas.microsoft.com/office/drawing/2014/main" id="{4E649EA6-65F0-4E23-9681-21905D3FDB27}"/>
              </a:ext>
            </a:extLst>
          </p:cNvPr>
          <p:cNvPicPr>
            <a:picLocks noChangeAspect="1"/>
          </p:cNvPicPr>
          <p:nvPr/>
        </p:nvPicPr>
        <p:blipFill>
          <a:blip r:embed="rId2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496532" y="4620927"/>
            <a:ext cx="553998" cy="557182"/>
          </a:xfrm>
          <a:prstGeom prst="rect">
            <a:avLst/>
          </a:prstGeom>
        </p:spPr>
      </p:pic>
      <p:sp>
        <p:nvSpPr>
          <p:cNvPr id="75" name="正方形/長方形 147">
            <a:extLst>
              <a:ext uri="{FF2B5EF4-FFF2-40B4-BE49-F238E27FC236}">
                <a16:creationId xmlns:a16="http://schemas.microsoft.com/office/drawing/2014/main" id="{23789703-8C86-4B76-96D7-C6A351C25B47}"/>
              </a:ext>
            </a:extLst>
          </p:cNvPr>
          <p:cNvSpPr/>
          <p:nvPr/>
        </p:nvSpPr>
        <p:spPr>
          <a:xfrm>
            <a:off x="3948010" y="3823980"/>
            <a:ext cx="926310" cy="1557690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6" name="正方形/長方形 148">
            <a:extLst>
              <a:ext uri="{FF2B5EF4-FFF2-40B4-BE49-F238E27FC236}">
                <a16:creationId xmlns:a16="http://schemas.microsoft.com/office/drawing/2014/main" id="{FA7EA284-FD7D-4C0B-8AE5-A8330409ED70}"/>
              </a:ext>
            </a:extLst>
          </p:cNvPr>
          <p:cNvSpPr/>
          <p:nvPr/>
        </p:nvSpPr>
        <p:spPr>
          <a:xfrm>
            <a:off x="7254319" y="3808759"/>
            <a:ext cx="926310" cy="1557690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7" name="正方形/長方形 105">
            <a:extLst>
              <a:ext uri="{FF2B5EF4-FFF2-40B4-BE49-F238E27FC236}">
                <a16:creationId xmlns:a16="http://schemas.microsoft.com/office/drawing/2014/main" id="{F4DE91BE-DA80-44B5-8B87-C7B653B8BE04}"/>
              </a:ext>
            </a:extLst>
          </p:cNvPr>
          <p:cNvSpPr/>
          <p:nvPr/>
        </p:nvSpPr>
        <p:spPr>
          <a:xfrm>
            <a:off x="7295143" y="3460834"/>
            <a:ext cx="101341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Deployment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81" name="図 4">
            <a:extLst>
              <a:ext uri="{FF2B5EF4-FFF2-40B4-BE49-F238E27FC236}">
                <a16:creationId xmlns:a16="http://schemas.microsoft.com/office/drawing/2014/main" id="{7DE64035-34DE-403F-92DC-3C7AD057E673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5309441" y="3957756"/>
            <a:ext cx="277294" cy="277294"/>
          </a:xfrm>
          <a:prstGeom prst="rect">
            <a:avLst/>
          </a:prstGeom>
        </p:spPr>
      </p:pic>
      <p:pic>
        <p:nvPicPr>
          <p:cNvPr id="83" name="図 4">
            <a:extLst>
              <a:ext uri="{FF2B5EF4-FFF2-40B4-BE49-F238E27FC236}">
                <a16:creationId xmlns:a16="http://schemas.microsoft.com/office/drawing/2014/main" id="{113BCD5B-FBC7-4FE2-B5EF-2790E958FB99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5857795" y="3957756"/>
            <a:ext cx="277294" cy="277294"/>
          </a:xfrm>
          <a:prstGeom prst="rect">
            <a:avLst/>
          </a:prstGeom>
        </p:spPr>
      </p:pic>
      <p:pic>
        <p:nvPicPr>
          <p:cNvPr id="85" name="図 4">
            <a:extLst>
              <a:ext uri="{FF2B5EF4-FFF2-40B4-BE49-F238E27FC236}">
                <a16:creationId xmlns:a16="http://schemas.microsoft.com/office/drawing/2014/main" id="{2DDFCA5C-6EBE-48DB-B3C0-88D4238C4D0B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379923" y="3957756"/>
            <a:ext cx="277294" cy="277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8742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Rectangle 110">
            <a:extLst>
              <a:ext uri="{FF2B5EF4-FFF2-40B4-BE49-F238E27FC236}">
                <a16:creationId xmlns:a16="http://schemas.microsoft.com/office/drawing/2014/main" id="{A6196811-DF10-4F69-8F5E-08AE0002820B}"/>
              </a:ext>
            </a:extLst>
          </p:cNvPr>
          <p:cNvSpPr/>
          <p:nvPr/>
        </p:nvSpPr>
        <p:spPr>
          <a:xfrm>
            <a:off x="897621" y="2264537"/>
            <a:ext cx="5760689" cy="3931644"/>
          </a:xfrm>
          <a:prstGeom prst="rect">
            <a:avLst/>
          </a:prstGeom>
          <a:solidFill>
            <a:srgbClr val="F2F2F2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4649EE-FD20-4DEE-BA3F-4B7AED892906}"/>
              </a:ext>
            </a:extLst>
          </p:cNvPr>
          <p:cNvSpPr txBox="1"/>
          <p:nvPr/>
        </p:nvSpPr>
        <p:spPr>
          <a:xfrm>
            <a:off x="897621" y="1923802"/>
            <a:ext cx="5760690" cy="309411"/>
          </a:xfrm>
          <a:prstGeom prst="rect">
            <a:avLst/>
          </a:prstGeom>
          <a:solidFill>
            <a:srgbClr val="164368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PaaS : AI Development Cloud Resources</a:t>
            </a:r>
          </a:p>
        </p:txBody>
      </p: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EB66F7FD-AE6E-4511-B6EC-026240B1CFF5}"/>
              </a:ext>
            </a:extLst>
          </p:cNvPr>
          <p:cNvGrpSpPr/>
          <p:nvPr/>
        </p:nvGrpSpPr>
        <p:grpSpPr>
          <a:xfrm>
            <a:off x="897621" y="6118677"/>
            <a:ext cx="5760690" cy="254241"/>
            <a:chOff x="113727" y="4242691"/>
            <a:chExt cx="5386321" cy="25424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389CA22-3A78-4766-A457-464C30BAF8F1}"/>
                </a:ext>
              </a:extLst>
            </p:cNvPr>
            <p:cNvSpPr/>
            <p:nvPr/>
          </p:nvSpPr>
          <p:spPr>
            <a:xfrm>
              <a:off x="113727" y="4246813"/>
              <a:ext cx="2701710" cy="250118"/>
            </a:xfrm>
            <a:prstGeom prst="rect">
              <a:avLst/>
            </a:prstGeom>
            <a:solidFill>
              <a:srgbClr val="002040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8AA1E11-3F85-49E2-9FEA-C413AD9227AB}"/>
                </a:ext>
              </a:extLst>
            </p:cNvPr>
            <p:cNvSpPr/>
            <p:nvPr/>
          </p:nvSpPr>
          <p:spPr>
            <a:xfrm>
              <a:off x="2815436" y="4242691"/>
              <a:ext cx="2684612" cy="254241"/>
            </a:xfrm>
            <a:prstGeom prst="rect">
              <a:avLst/>
            </a:prstGeom>
            <a:solidFill>
              <a:srgbClr val="00356B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BB51713-4BEA-475C-A0A7-BBAFE8991A98}"/>
                </a:ext>
              </a:extLst>
            </p:cNvPr>
            <p:cNvSpPr/>
            <p:nvPr/>
          </p:nvSpPr>
          <p:spPr>
            <a:xfrm>
              <a:off x="1398848" y="4251829"/>
              <a:ext cx="2765712" cy="164001"/>
            </a:xfrm>
            <a:prstGeom prst="rect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https://jingwora.github.io/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E4E11BE1-4A44-440D-A44A-3314CC8DED37}"/>
              </a:ext>
            </a:extLst>
          </p:cNvPr>
          <p:cNvSpPr txBox="1"/>
          <p:nvPr/>
        </p:nvSpPr>
        <p:spPr>
          <a:xfrm>
            <a:off x="897621" y="1610493"/>
            <a:ext cx="5760690" cy="351957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33" name="図 79">
            <a:extLst>
              <a:ext uri="{FF2B5EF4-FFF2-40B4-BE49-F238E27FC236}">
                <a16:creationId xmlns:a16="http://schemas.microsoft.com/office/drawing/2014/main" id="{3B33485E-9D22-489D-9075-01135B5944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9460" y="2300749"/>
            <a:ext cx="743010" cy="423414"/>
          </a:xfrm>
          <a:prstGeom prst="rect">
            <a:avLst/>
          </a:prstGeom>
        </p:spPr>
      </p:pic>
      <p:sp>
        <p:nvSpPr>
          <p:cNvPr id="34" name="正方形/長方形 38">
            <a:extLst>
              <a:ext uri="{FF2B5EF4-FFF2-40B4-BE49-F238E27FC236}">
                <a16:creationId xmlns:a16="http://schemas.microsoft.com/office/drawing/2014/main" id="{15032DAD-1045-4B7E-8017-2A742A839437}"/>
              </a:ext>
            </a:extLst>
          </p:cNvPr>
          <p:cNvSpPr/>
          <p:nvPr/>
        </p:nvSpPr>
        <p:spPr>
          <a:xfrm>
            <a:off x="3153643" y="2726224"/>
            <a:ext cx="3277246" cy="3305956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00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5" name="正方形/長方形 16">
            <a:extLst>
              <a:ext uri="{FF2B5EF4-FFF2-40B4-BE49-F238E27FC236}">
                <a16:creationId xmlns:a16="http://schemas.microsoft.com/office/drawing/2014/main" id="{990E2422-66CF-4670-A987-64506DCA4E4D}"/>
              </a:ext>
            </a:extLst>
          </p:cNvPr>
          <p:cNvSpPr/>
          <p:nvPr/>
        </p:nvSpPr>
        <p:spPr>
          <a:xfrm>
            <a:off x="1155797" y="2676408"/>
            <a:ext cx="1250375" cy="337030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00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6" name="正方形/長方形 7">
            <a:extLst>
              <a:ext uri="{FF2B5EF4-FFF2-40B4-BE49-F238E27FC236}">
                <a16:creationId xmlns:a16="http://schemas.microsoft.com/office/drawing/2014/main" id="{A43C18F3-5C7C-407B-84F0-F5AF2DD9A213}"/>
              </a:ext>
            </a:extLst>
          </p:cNvPr>
          <p:cNvSpPr/>
          <p:nvPr/>
        </p:nvSpPr>
        <p:spPr>
          <a:xfrm>
            <a:off x="1178462" y="2350595"/>
            <a:ext cx="1217669" cy="261610"/>
          </a:xfrm>
          <a:prstGeom prst="rect">
            <a:avLst/>
          </a:prstGeom>
          <a:solidFill>
            <a:srgbClr val="C6D9F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Local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37" name="図 6">
            <a:extLst>
              <a:ext uri="{FF2B5EF4-FFF2-40B4-BE49-F238E27FC236}">
                <a16:creationId xmlns:a16="http://schemas.microsoft.com/office/drawing/2014/main" id="{65824B56-4DD7-452F-BFB3-25B250B95C0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5653" y="2801725"/>
            <a:ext cx="364012" cy="364012"/>
          </a:xfrm>
          <a:prstGeom prst="rect">
            <a:avLst/>
          </a:prstGeom>
        </p:spPr>
      </p:pic>
      <p:pic>
        <p:nvPicPr>
          <p:cNvPr id="38" name="図 23">
            <a:extLst>
              <a:ext uri="{FF2B5EF4-FFF2-40B4-BE49-F238E27FC236}">
                <a16:creationId xmlns:a16="http://schemas.microsoft.com/office/drawing/2014/main" id="{EDC70A87-078E-4F57-93A5-817C8C0F453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368" y="4409022"/>
            <a:ext cx="364012" cy="364012"/>
          </a:xfrm>
          <a:prstGeom prst="rect">
            <a:avLst/>
          </a:prstGeom>
        </p:spPr>
      </p:pic>
      <p:sp>
        <p:nvSpPr>
          <p:cNvPr id="39" name="正方形/長方形 39">
            <a:extLst>
              <a:ext uri="{FF2B5EF4-FFF2-40B4-BE49-F238E27FC236}">
                <a16:creationId xmlns:a16="http://schemas.microsoft.com/office/drawing/2014/main" id="{F6E746A4-071D-4471-AA84-9F6A960764B1}"/>
              </a:ext>
            </a:extLst>
          </p:cNvPr>
          <p:cNvSpPr/>
          <p:nvPr/>
        </p:nvSpPr>
        <p:spPr>
          <a:xfrm>
            <a:off x="1159614" y="3202227"/>
            <a:ext cx="1256963" cy="2605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Administrator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0" name="正方形/長方形 40">
            <a:extLst>
              <a:ext uri="{FF2B5EF4-FFF2-40B4-BE49-F238E27FC236}">
                <a16:creationId xmlns:a16="http://schemas.microsoft.com/office/drawing/2014/main" id="{525EB283-3C3E-4796-B439-552125088235}"/>
              </a:ext>
            </a:extLst>
          </p:cNvPr>
          <p:cNvSpPr/>
          <p:nvPr/>
        </p:nvSpPr>
        <p:spPr>
          <a:xfrm>
            <a:off x="1290304" y="4794254"/>
            <a:ext cx="1038813" cy="2605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Developer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42" name="直線矢印コネクタ 47">
            <a:extLst>
              <a:ext uri="{FF2B5EF4-FFF2-40B4-BE49-F238E27FC236}">
                <a16:creationId xmlns:a16="http://schemas.microsoft.com/office/drawing/2014/main" id="{4417F283-F1FB-4B8C-BB52-E2A5EDBFBBD6}"/>
              </a:ext>
            </a:extLst>
          </p:cNvPr>
          <p:cNvCxnSpPr>
            <a:cxnSpLocks/>
          </p:cNvCxnSpPr>
          <p:nvPr/>
        </p:nvCxnSpPr>
        <p:spPr>
          <a:xfrm>
            <a:off x="2115508" y="4784327"/>
            <a:ext cx="1472649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グラフィックス 59">
            <a:extLst>
              <a:ext uri="{FF2B5EF4-FFF2-40B4-BE49-F238E27FC236}">
                <a16:creationId xmlns:a16="http://schemas.microsoft.com/office/drawing/2014/main" id="{50F40E05-DEE7-441E-BFDA-5B9C1EFDD2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65994" y="4477312"/>
            <a:ext cx="516209" cy="516209"/>
          </a:xfrm>
          <a:prstGeom prst="rect">
            <a:avLst/>
          </a:prstGeom>
        </p:spPr>
      </p:pic>
      <p:pic>
        <p:nvPicPr>
          <p:cNvPr id="44" name="グラフィックス 5122">
            <a:extLst>
              <a:ext uri="{FF2B5EF4-FFF2-40B4-BE49-F238E27FC236}">
                <a16:creationId xmlns:a16="http://schemas.microsoft.com/office/drawing/2014/main" id="{5883391D-3A0F-4A66-A75D-9082F754E54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750799" y="3218212"/>
            <a:ext cx="393595" cy="393595"/>
          </a:xfrm>
          <a:prstGeom prst="rect">
            <a:avLst/>
          </a:prstGeom>
        </p:spPr>
      </p:pic>
      <p:pic>
        <p:nvPicPr>
          <p:cNvPr id="45" name="グラフィックス 5125">
            <a:extLst>
              <a:ext uri="{FF2B5EF4-FFF2-40B4-BE49-F238E27FC236}">
                <a16:creationId xmlns:a16="http://schemas.microsoft.com/office/drawing/2014/main" id="{0DDF4347-7C28-4C77-91F5-AFE4BFEB183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952949" y="3269099"/>
            <a:ext cx="317843" cy="342241"/>
          </a:xfrm>
          <a:prstGeom prst="rect">
            <a:avLst/>
          </a:prstGeom>
        </p:spPr>
      </p:pic>
      <p:sp>
        <p:nvSpPr>
          <p:cNvPr id="46" name="正方形/長方形 71">
            <a:extLst>
              <a:ext uri="{FF2B5EF4-FFF2-40B4-BE49-F238E27FC236}">
                <a16:creationId xmlns:a16="http://schemas.microsoft.com/office/drawing/2014/main" id="{361437A2-6E8A-42B2-9F37-E9429BFA0659}"/>
              </a:ext>
            </a:extLst>
          </p:cNvPr>
          <p:cNvSpPr/>
          <p:nvPr/>
        </p:nvSpPr>
        <p:spPr>
          <a:xfrm>
            <a:off x="3719450" y="3740697"/>
            <a:ext cx="840295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Azure ML </a:t>
            </a:r>
          </a:p>
          <a:p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Service</a:t>
            </a:r>
            <a:endParaRPr lang="ja-JP" altLang="en-US" sz="105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7" name="正方形/長方形 72">
            <a:extLst>
              <a:ext uri="{FF2B5EF4-FFF2-40B4-BE49-F238E27FC236}">
                <a16:creationId xmlns:a16="http://schemas.microsoft.com/office/drawing/2014/main" id="{671B644B-8E8A-4EC7-800C-964A9ED09232}"/>
              </a:ext>
            </a:extLst>
          </p:cNvPr>
          <p:cNvSpPr/>
          <p:nvPr/>
        </p:nvSpPr>
        <p:spPr>
          <a:xfrm>
            <a:off x="4555881" y="3690589"/>
            <a:ext cx="736021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Bob </a:t>
            </a:r>
          </a:p>
          <a:p>
            <a:pPr algn="ctr"/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Storage</a:t>
            </a:r>
            <a:endParaRPr lang="ja-JP" altLang="en-US" sz="105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8" name="正方形/長方形 105">
            <a:extLst>
              <a:ext uri="{FF2B5EF4-FFF2-40B4-BE49-F238E27FC236}">
                <a16:creationId xmlns:a16="http://schemas.microsoft.com/office/drawing/2014/main" id="{05694DC8-43F7-4ACC-B044-6595FAEE52BF}"/>
              </a:ext>
            </a:extLst>
          </p:cNvPr>
          <p:cNvSpPr/>
          <p:nvPr/>
        </p:nvSpPr>
        <p:spPr>
          <a:xfrm>
            <a:off x="3648479" y="5085114"/>
            <a:ext cx="970137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Model </a:t>
            </a:r>
          </a:p>
          <a:p>
            <a:pPr algn="ctr"/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Registration</a:t>
            </a:r>
            <a:endParaRPr lang="ja-JP" altLang="en-US" sz="105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49" name="図 106">
            <a:extLst>
              <a:ext uri="{FF2B5EF4-FFF2-40B4-BE49-F238E27FC236}">
                <a16:creationId xmlns:a16="http://schemas.microsoft.com/office/drawing/2014/main" id="{505E3FC1-5CBF-41BE-AA10-6CC8070F4A7C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26" r="27156"/>
          <a:stretch/>
        </p:blipFill>
        <p:spPr>
          <a:xfrm>
            <a:off x="1370120" y="5536189"/>
            <a:ext cx="303370" cy="339205"/>
          </a:xfrm>
          <a:prstGeom prst="rect">
            <a:avLst/>
          </a:prstGeom>
        </p:spPr>
      </p:pic>
      <p:pic>
        <p:nvPicPr>
          <p:cNvPr id="50" name="図 73">
            <a:extLst>
              <a:ext uri="{FF2B5EF4-FFF2-40B4-BE49-F238E27FC236}">
                <a16:creationId xmlns:a16="http://schemas.microsoft.com/office/drawing/2014/main" id="{A42CC584-3CF4-4417-AFAE-E0BEF67F927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88606" y="5049091"/>
            <a:ext cx="483025" cy="487189"/>
          </a:xfrm>
          <a:prstGeom prst="rect">
            <a:avLst/>
          </a:prstGeom>
        </p:spPr>
      </p:pic>
      <p:pic>
        <p:nvPicPr>
          <p:cNvPr id="51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E4FFD936-DFED-4B6C-B5EC-6412E172C8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6921" y="5548440"/>
            <a:ext cx="288587" cy="288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正方形/長方形 115">
            <a:extLst>
              <a:ext uri="{FF2B5EF4-FFF2-40B4-BE49-F238E27FC236}">
                <a16:creationId xmlns:a16="http://schemas.microsoft.com/office/drawing/2014/main" id="{74CCA269-371F-4236-8C26-A9CE638EC99F}"/>
              </a:ext>
            </a:extLst>
          </p:cNvPr>
          <p:cNvSpPr/>
          <p:nvPr/>
        </p:nvSpPr>
        <p:spPr>
          <a:xfrm>
            <a:off x="5363508" y="3694705"/>
            <a:ext cx="777777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Compute</a:t>
            </a:r>
            <a:endParaRPr lang="ja-JP" altLang="en-US" sz="105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3" name="Picture 6" descr="ãcompute icon pngãã®ç»åæ¤ç´¢çµæ">
            <a:extLst>
              <a:ext uri="{FF2B5EF4-FFF2-40B4-BE49-F238E27FC236}">
                <a16:creationId xmlns:a16="http://schemas.microsoft.com/office/drawing/2014/main" id="{94A6259C-A9F3-4276-BA70-1F0C29E009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9741" y="3170398"/>
            <a:ext cx="470055" cy="470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図 75">
            <a:extLst>
              <a:ext uri="{FF2B5EF4-FFF2-40B4-BE49-F238E27FC236}">
                <a16:creationId xmlns:a16="http://schemas.microsoft.com/office/drawing/2014/main" id="{A086B857-9D91-4ED3-B773-C914CA7835F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24594" y="4575998"/>
            <a:ext cx="369731" cy="372574"/>
          </a:xfrm>
          <a:prstGeom prst="rect">
            <a:avLst/>
          </a:prstGeom>
        </p:spPr>
      </p:pic>
      <p:cxnSp>
        <p:nvCxnSpPr>
          <p:cNvPr id="55" name="直線矢印コネクタ 127">
            <a:extLst>
              <a:ext uri="{FF2B5EF4-FFF2-40B4-BE49-F238E27FC236}">
                <a16:creationId xmlns:a16="http://schemas.microsoft.com/office/drawing/2014/main" id="{099FB9AC-2179-42EC-953C-883DF3E1EC72}"/>
              </a:ext>
            </a:extLst>
          </p:cNvPr>
          <p:cNvCxnSpPr>
            <a:cxnSpLocks/>
          </p:cNvCxnSpPr>
          <p:nvPr/>
        </p:nvCxnSpPr>
        <p:spPr>
          <a:xfrm>
            <a:off x="2138166" y="3170398"/>
            <a:ext cx="1338772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正方形/長方形 128">
            <a:extLst>
              <a:ext uri="{FF2B5EF4-FFF2-40B4-BE49-F238E27FC236}">
                <a16:creationId xmlns:a16="http://schemas.microsoft.com/office/drawing/2014/main" id="{A77093FE-40CD-4AE6-B82A-2F03CD2ADEB2}"/>
              </a:ext>
            </a:extLst>
          </p:cNvPr>
          <p:cNvSpPr/>
          <p:nvPr/>
        </p:nvSpPr>
        <p:spPr>
          <a:xfrm>
            <a:off x="2359228" y="5479149"/>
            <a:ext cx="782587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endParaRPr lang="ja-JP" altLang="en-US" sz="105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7" name="正方形/長方形 129">
            <a:extLst>
              <a:ext uri="{FF2B5EF4-FFF2-40B4-BE49-F238E27FC236}">
                <a16:creationId xmlns:a16="http://schemas.microsoft.com/office/drawing/2014/main" id="{AA23CC04-4339-4157-8FA8-6612D0AB8846}"/>
              </a:ext>
            </a:extLst>
          </p:cNvPr>
          <p:cNvSpPr/>
          <p:nvPr/>
        </p:nvSpPr>
        <p:spPr>
          <a:xfrm>
            <a:off x="2351088" y="3545238"/>
            <a:ext cx="782587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endParaRPr lang="ja-JP" altLang="en-US" sz="105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8" name="グラフィックス 135">
            <a:extLst>
              <a:ext uri="{FF2B5EF4-FFF2-40B4-BE49-F238E27FC236}">
                <a16:creationId xmlns:a16="http://schemas.microsoft.com/office/drawing/2014/main" id="{F1EA66F7-72D1-4A69-B7D0-1ADF744CFD8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849640" y="3502869"/>
            <a:ext cx="268831" cy="268831"/>
          </a:xfrm>
          <a:prstGeom prst="rect">
            <a:avLst/>
          </a:prstGeom>
        </p:spPr>
      </p:pic>
      <p:pic>
        <p:nvPicPr>
          <p:cNvPr id="59" name="グラフィックス 136">
            <a:extLst>
              <a:ext uri="{FF2B5EF4-FFF2-40B4-BE49-F238E27FC236}">
                <a16:creationId xmlns:a16="http://schemas.microsoft.com/office/drawing/2014/main" id="{89428ADB-F64C-41F3-843C-F85721AF415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376588" y="3502869"/>
            <a:ext cx="268831" cy="268831"/>
          </a:xfrm>
          <a:prstGeom prst="rect">
            <a:avLst/>
          </a:prstGeom>
        </p:spPr>
      </p:pic>
      <p:sp>
        <p:nvSpPr>
          <p:cNvPr id="60" name="正方形/長方形 137">
            <a:extLst>
              <a:ext uri="{FF2B5EF4-FFF2-40B4-BE49-F238E27FC236}">
                <a16:creationId xmlns:a16="http://schemas.microsoft.com/office/drawing/2014/main" id="{6503818E-BEFD-4765-A81D-8B6C803501DA}"/>
              </a:ext>
            </a:extLst>
          </p:cNvPr>
          <p:cNvSpPr/>
          <p:nvPr/>
        </p:nvSpPr>
        <p:spPr>
          <a:xfrm>
            <a:off x="1223249" y="3800871"/>
            <a:ext cx="121706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Cost  Resource</a:t>
            </a:r>
          </a:p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Control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61" name="グラフィックス 140">
            <a:extLst>
              <a:ext uri="{FF2B5EF4-FFF2-40B4-BE49-F238E27FC236}">
                <a16:creationId xmlns:a16="http://schemas.microsoft.com/office/drawing/2014/main" id="{1E73E2F3-A2A8-4D38-820F-86B32A81FAD3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563618" y="3064751"/>
            <a:ext cx="307005" cy="403953"/>
          </a:xfrm>
          <a:prstGeom prst="rect">
            <a:avLst/>
          </a:prstGeom>
        </p:spPr>
      </p:pic>
      <p:pic>
        <p:nvPicPr>
          <p:cNvPr id="62" name="グラフィックス 142">
            <a:extLst>
              <a:ext uri="{FF2B5EF4-FFF2-40B4-BE49-F238E27FC236}">
                <a16:creationId xmlns:a16="http://schemas.microsoft.com/office/drawing/2014/main" id="{378E3FD4-8D00-4784-823E-2255C12B0A07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592905" y="4930018"/>
            <a:ext cx="307005" cy="403953"/>
          </a:xfrm>
          <a:prstGeom prst="rect">
            <a:avLst/>
          </a:prstGeom>
        </p:spPr>
      </p:pic>
      <p:sp>
        <p:nvSpPr>
          <p:cNvPr id="63" name="正方形/長方形 105">
            <a:extLst>
              <a:ext uri="{FF2B5EF4-FFF2-40B4-BE49-F238E27FC236}">
                <a16:creationId xmlns:a16="http://schemas.microsoft.com/office/drawing/2014/main" id="{AE8EF6BC-DA8F-4D9E-9944-E83DB1FB31C8}"/>
              </a:ext>
            </a:extLst>
          </p:cNvPr>
          <p:cNvSpPr/>
          <p:nvPr/>
        </p:nvSpPr>
        <p:spPr>
          <a:xfrm>
            <a:off x="4650599" y="5087255"/>
            <a:ext cx="734496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Network</a:t>
            </a:r>
          </a:p>
          <a:p>
            <a:pPr algn="ctr"/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Security</a:t>
            </a:r>
          </a:p>
        </p:txBody>
      </p:sp>
    </p:spTree>
    <p:extLst>
      <p:ext uri="{BB962C8B-B14F-4D97-AF65-F5344CB8AC3E}">
        <p14:creationId xmlns:p14="http://schemas.microsoft.com/office/powerpoint/2010/main" val="20798806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13">
            <a:extLst>
              <a:ext uri="{FF2B5EF4-FFF2-40B4-BE49-F238E27FC236}">
                <a16:creationId xmlns:a16="http://schemas.microsoft.com/office/drawing/2014/main" id="{880596B4-E708-44EF-9C64-4AEDE8ABAC74}"/>
              </a:ext>
            </a:extLst>
          </p:cNvPr>
          <p:cNvSpPr/>
          <p:nvPr/>
        </p:nvSpPr>
        <p:spPr>
          <a:xfrm>
            <a:off x="251520" y="1889702"/>
            <a:ext cx="8640959" cy="456363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" name="図 79">
            <a:extLst>
              <a:ext uri="{FF2B5EF4-FFF2-40B4-BE49-F238E27FC236}">
                <a16:creationId xmlns:a16="http://schemas.microsoft.com/office/drawing/2014/main" id="{A3846BCC-B21D-46B5-99F6-DB2C60A837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7742" y="2013642"/>
            <a:ext cx="899042" cy="512331"/>
          </a:xfrm>
          <a:prstGeom prst="rect">
            <a:avLst/>
          </a:prstGeom>
        </p:spPr>
      </p:pic>
      <p:sp>
        <p:nvSpPr>
          <p:cNvPr id="6" name="正方形/長方形 38">
            <a:extLst>
              <a:ext uri="{FF2B5EF4-FFF2-40B4-BE49-F238E27FC236}">
                <a16:creationId xmlns:a16="http://schemas.microsoft.com/office/drawing/2014/main" id="{36C65543-199E-4D03-BB6B-293A00928408}"/>
              </a:ext>
            </a:extLst>
          </p:cNvPr>
          <p:cNvSpPr/>
          <p:nvPr/>
        </p:nvSpPr>
        <p:spPr>
          <a:xfrm>
            <a:off x="2422316" y="2477552"/>
            <a:ext cx="6226520" cy="380539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" name="正方形/長方形 122">
            <a:extLst>
              <a:ext uri="{FF2B5EF4-FFF2-40B4-BE49-F238E27FC236}">
                <a16:creationId xmlns:a16="http://schemas.microsoft.com/office/drawing/2014/main" id="{5CA2CC9E-7249-4A1C-84F4-394F91AE9A49}"/>
              </a:ext>
            </a:extLst>
          </p:cNvPr>
          <p:cNvSpPr/>
          <p:nvPr/>
        </p:nvSpPr>
        <p:spPr>
          <a:xfrm>
            <a:off x="2600382" y="3259931"/>
            <a:ext cx="5644025" cy="2916388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タイトル 1">
            <a:extLst>
              <a:ext uri="{FF2B5EF4-FFF2-40B4-BE49-F238E27FC236}">
                <a16:creationId xmlns:a16="http://schemas.microsoft.com/office/drawing/2014/main" id="{257A140D-10C1-4393-8D50-71282202E6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116632"/>
            <a:ext cx="6203032" cy="490066"/>
          </a:xfrm>
        </p:spPr>
        <p:txBody>
          <a:bodyPr>
            <a:normAutofit fontScale="90000"/>
          </a:bodyPr>
          <a:lstStyle/>
          <a:p>
            <a:r>
              <a:rPr lang="en-US" altLang="zh-TW" dirty="0"/>
              <a:t>AI</a:t>
            </a:r>
            <a:r>
              <a:rPr lang="zh-TW" altLang="en-US" dirty="0"/>
              <a:t>環境構築：</a:t>
            </a:r>
            <a:r>
              <a:rPr lang="en-US" altLang="zh-TW" dirty="0"/>
              <a:t>I</a:t>
            </a:r>
            <a:r>
              <a:rPr lang="en-US" altLang="ja-JP" dirty="0"/>
              <a:t>aaS</a:t>
            </a:r>
            <a:endParaRPr kumimoji="1" lang="ja-JP" altLang="en-US" dirty="0"/>
          </a:p>
        </p:txBody>
      </p:sp>
      <p:sp>
        <p:nvSpPr>
          <p:cNvPr id="9" name="スライド番号プレースホルダー 3">
            <a:extLst>
              <a:ext uri="{FF2B5EF4-FFF2-40B4-BE49-F238E27FC236}">
                <a16:creationId xmlns:a16="http://schemas.microsoft.com/office/drawing/2014/main" id="{A52CC245-D536-4C5F-8A10-BE9625928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77688" y="6619653"/>
            <a:ext cx="432048" cy="238348"/>
          </a:xfrm>
        </p:spPr>
        <p:txBody>
          <a:bodyPr/>
          <a:lstStyle/>
          <a:p>
            <a:fld id="{890BCC19-7FCF-499F-B42E-3E574E6935F2}" type="slidenum">
              <a:rPr lang="ja-JP" altLang="en-US" smtClean="0"/>
              <a:pPr/>
              <a:t>14</a:t>
            </a:fld>
            <a:endParaRPr lang="ja-JP" altLang="en-US" dirty="0"/>
          </a:p>
        </p:txBody>
      </p:sp>
      <p:graphicFrame>
        <p:nvGraphicFramePr>
          <p:cNvPr id="10" name="表 12">
            <a:extLst>
              <a:ext uri="{FF2B5EF4-FFF2-40B4-BE49-F238E27FC236}">
                <a16:creationId xmlns:a16="http://schemas.microsoft.com/office/drawing/2014/main" id="{F13108C9-F811-4ABE-9F0F-E9617370C7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3386405"/>
              </p:ext>
            </p:extLst>
          </p:nvPr>
        </p:nvGraphicFramePr>
        <p:xfrm>
          <a:off x="283603" y="791000"/>
          <a:ext cx="8608876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45528">
                  <a:extLst>
                    <a:ext uri="{9D8B030D-6E8A-4147-A177-3AD203B41FA5}">
                      <a16:colId xmlns:a16="http://schemas.microsoft.com/office/drawing/2014/main" val="678374258"/>
                    </a:ext>
                  </a:extLst>
                </a:gridCol>
                <a:gridCol w="7463348">
                  <a:extLst>
                    <a:ext uri="{9D8B030D-6E8A-4147-A177-3AD203B41FA5}">
                      <a16:colId xmlns:a16="http://schemas.microsoft.com/office/drawing/2014/main" val="680499345"/>
                    </a:ext>
                  </a:extLst>
                </a:gridCol>
              </a:tblGrid>
              <a:tr h="188491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>
                          <a:solidFill>
                            <a:schemeClr val="bg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項目</a:t>
                      </a:r>
                    </a:p>
                  </a:txBody>
                  <a:tcPr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>
                          <a:solidFill>
                            <a:schemeClr val="bg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内容</a:t>
                      </a:r>
                    </a:p>
                  </a:txBody>
                  <a:tcPr>
                    <a:solidFill>
                      <a:srgbClr val="C050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7635438"/>
                  </a:ext>
                </a:extLst>
              </a:tr>
              <a:tr h="170244">
                <a:tc>
                  <a:txBody>
                    <a:bodyPr/>
                    <a:lstStyle/>
                    <a:p>
                      <a:r>
                        <a:rPr kumimoji="1" lang="ja-JP" altLang="en-US" sz="140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企業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zh-TW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電化製品　</a:t>
                      </a:r>
                      <a:r>
                        <a:rPr kumimoji="1" lang="ja-JP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技術</a:t>
                      </a:r>
                      <a:r>
                        <a:rPr kumimoji="1" lang="zh-TW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開発部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9334762"/>
                  </a:ext>
                </a:extLst>
              </a:tr>
              <a:tr h="188491">
                <a:tc>
                  <a:txBody>
                    <a:bodyPr/>
                    <a:lstStyle/>
                    <a:p>
                      <a:r>
                        <a:rPr kumimoji="1" lang="ja-JP" altLang="en-US" sz="140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開発期間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2</a:t>
                      </a:r>
                      <a:r>
                        <a:rPr kumimoji="1" lang="ja-JP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ヶ月　</a:t>
                      </a:r>
                      <a:r>
                        <a:rPr kumimoji="1" lang="en-US" altLang="ja-JP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Hands-on</a:t>
                      </a:r>
                      <a:r>
                        <a:rPr kumimoji="1" lang="ja-JP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資料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8567714"/>
                  </a:ext>
                </a:extLst>
              </a:tr>
            </a:tbl>
          </a:graphicData>
        </a:graphic>
      </p:graphicFrame>
      <p:sp>
        <p:nvSpPr>
          <p:cNvPr id="11" name="正方形/長方形 16">
            <a:extLst>
              <a:ext uri="{FF2B5EF4-FFF2-40B4-BE49-F238E27FC236}">
                <a16:creationId xmlns:a16="http://schemas.microsoft.com/office/drawing/2014/main" id="{F78AE582-6BD0-4514-B421-9B6B17ADDA22}"/>
              </a:ext>
            </a:extLst>
          </p:cNvPr>
          <p:cNvSpPr/>
          <p:nvPr/>
        </p:nvSpPr>
        <p:spPr>
          <a:xfrm>
            <a:off x="395535" y="2204875"/>
            <a:ext cx="1250375" cy="407807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2" name="正方形/長方形 7">
            <a:extLst>
              <a:ext uri="{FF2B5EF4-FFF2-40B4-BE49-F238E27FC236}">
                <a16:creationId xmlns:a16="http://schemas.microsoft.com/office/drawing/2014/main" id="{E8BF5DC2-C00E-4A49-B693-65A1A78045AB}"/>
              </a:ext>
            </a:extLst>
          </p:cNvPr>
          <p:cNvSpPr/>
          <p:nvPr/>
        </p:nvSpPr>
        <p:spPr>
          <a:xfrm>
            <a:off x="411350" y="2189822"/>
            <a:ext cx="492443" cy="276999"/>
          </a:xfrm>
          <a:prstGeom prst="rect">
            <a:avLst/>
          </a:prstGeom>
          <a:solidFill>
            <a:srgbClr val="C6D9F1"/>
          </a:solidFill>
        </p:spPr>
        <p:txBody>
          <a:bodyPr wrap="square">
            <a:spAutoFit/>
          </a:bodyPr>
          <a:lstStyle/>
          <a:p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社内</a:t>
            </a:r>
          </a:p>
        </p:txBody>
      </p:sp>
      <p:pic>
        <p:nvPicPr>
          <p:cNvPr id="13" name="図 23">
            <a:extLst>
              <a:ext uri="{FF2B5EF4-FFF2-40B4-BE49-F238E27FC236}">
                <a16:creationId xmlns:a16="http://schemas.microsoft.com/office/drawing/2014/main" id="{E940C56F-FD31-45B9-B5F8-604EC9AE9C6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549" y="3265049"/>
            <a:ext cx="440454" cy="440454"/>
          </a:xfrm>
          <a:prstGeom prst="rect">
            <a:avLst/>
          </a:prstGeom>
        </p:spPr>
      </p:pic>
      <p:sp>
        <p:nvSpPr>
          <p:cNvPr id="14" name="正方形/長方形 40">
            <a:extLst>
              <a:ext uri="{FF2B5EF4-FFF2-40B4-BE49-F238E27FC236}">
                <a16:creationId xmlns:a16="http://schemas.microsoft.com/office/drawing/2014/main" id="{E79F3131-B810-42D2-A494-D2EACA5CB20F}"/>
              </a:ext>
            </a:extLst>
          </p:cNvPr>
          <p:cNvSpPr/>
          <p:nvPr/>
        </p:nvSpPr>
        <p:spPr>
          <a:xfrm>
            <a:off x="658351" y="3748487"/>
            <a:ext cx="70952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開発者</a:t>
            </a:r>
          </a:p>
        </p:txBody>
      </p:sp>
      <p:sp>
        <p:nvSpPr>
          <p:cNvPr id="15" name="正方形/長方形 27">
            <a:extLst>
              <a:ext uri="{FF2B5EF4-FFF2-40B4-BE49-F238E27FC236}">
                <a16:creationId xmlns:a16="http://schemas.microsoft.com/office/drawing/2014/main" id="{E27E0EE6-8C78-4D8A-A115-84203992E8D1}"/>
              </a:ext>
            </a:extLst>
          </p:cNvPr>
          <p:cNvSpPr/>
          <p:nvPr/>
        </p:nvSpPr>
        <p:spPr>
          <a:xfrm>
            <a:off x="2422314" y="2498287"/>
            <a:ext cx="1117614" cy="276999"/>
          </a:xfrm>
          <a:prstGeom prst="rect">
            <a:avLst/>
          </a:prstGeom>
          <a:solidFill>
            <a:srgbClr val="C6D9F1"/>
          </a:solidFill>
        </p:spPr>
        <p:txBody>
          <a:bodyPr wrap="none">
            <a:spAutoFit/>
          </a:bodyPr>
          <a:lstStyle/>
          <a:p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リソースグループ</a:t>
            </a:r>
          </a:p>
        </p:txBody>
      </p:sp>
      <p:sp>
        <p:nvSpPr>
          <p:cNvPr id="16" name="正方形/長方形 14">
            <a:extLst>
              <a:ext uri="{FF2B5EF4-FFF2-40B4-BE49-F238E27FC236}">
                <a16:creationId xmlns:a16="http://schemas.microsoft.com/office/drawing/2014/main" id="{55BE010B-8B00-458F-ABE7-3D43411A68B5}"/>
              </a:ext>
            </a:extLst>
          </p:cNvPr>
          <p:cNvSpPr/>
          <p:nvPr/>
        </p:nvSpPr>
        <p:spPr>
          <a:xfrm>
            <a:off x="2807183" y="3836564"/>
            <a:ext cx="2196865" cy="2184711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17" name="直線矢印コネクタ 47">
            <a:extLst>
              <a:ext uri="{FF2B5EF4-FFF2-40B4-BE49-F238E27FC236}">
                <a16:creationId xmlns:a16="http://schemas.microsoft.com/office/drawing/2014/main" id="{230CCE36-5DFE-4460-9330-B1FA4B77AB70}"/>
              </a:ext>
            </a:extLst>
          </p:cNvPr>
          <p:cNvCxnSpPr>
            <a:cxnSpLocks/>
          </p:cNvCxnSpPr>
          <p:nvPr/>
        </p:nvCxnSpPr>
        <p:spPr>
          <a:xfrm>
            <a:off x="1416798" y="4293096"/>
            <a:ext cx="1106423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正方形/長方形 43">
            <a:extLst>
              <a:ext uri="{FF2B5EF4-FFF2-40B4-BE49-F238E27FC236}">
                <a16:creationId xmlns:a16="http://schemas.microsoft.com/office/drawing/2014/main" id="{CB3129B4-1C2D-4028-A2F3-49BAE25762CD}"/>
              </a:ext>
            </a:extLst>
          </p:cNvPr>
          <p:cNvSpPr/>
          <p:nvPr/>
        </p:nvSpPr>
        <p:spPr>
          <a:xfrm>
            <a:off x="2818455" y="3836565"/>
            <a:ext cx="2185593" cy="276999"/>
          </a:xfrm>
          <a:prstGeom prst="rect">
            <a:avLst/>
          </a:prstGeom>
          <a:solidFill>
            <a:srgbClr val="43A5CE"/>
          </a:solidFill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ネットワークセキュリティグループ</a:t>
            </a:r>
          </a:p>
        </p:txBody>
      </p:sp>
      <p:pic>
        <p:nvPicPr>
          <p:cNvPr id="19" name="グラフィックス 46">
            <a:extLst>
              <a:ext uri="{FF2B5EF4-FFF2-40B4-BE49-F238E27FC236}">
                <a16:creationId xmlns:a16="http://schemas.microsoft.com/office/drawing/2014/main" id="{1533768F-4635-42EC-B084-1F2E03A873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69192" y="3288479"/>
            <a:ext cx="393595" cy="393595"/>
          </a:xfrm>
          <a:prstGeom prst="rect">
            <a:avLst/>
          </a:prstGeom>
        </p:spPr>
      </p:pic>
      <p:sp>
        <p:nvSpPr>
          <p:cNvPr id="20" name="正方形/長方形 72">
            <a:extLst>
              <a:ext uri="{FF2B5EF4-FFF2-40B4-BE49-F238E27FC236}">
                <a16:creationId xmlns:a16="http://schemas.microsoft.com/office/drawing/2014/main" id="{0E7661AE-A894-44F2-8CB1-E14C7C2B38E0}"/>
              </a:ext>
            </a:extLst>
          </p:cNvPr>
          <p:cNvSpPr/>
          <p:nvPr/>
        </p:nvSpPr>
        <p:spPr>
          <a:xfrm>
            <a:off x="3275856" y="5656142"/>
            <a:ext cx="118626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Docker </a:t>
            </a:r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イメージ</a:t>
            </a:r>
          </a:p>
        </p:txBody>
      </p:sp>
      <p:pic>
        <p:nvPicPr>
          <p:cNvPr id="21" name="図 106">
            <a:extLst>
              <a:ext uri="{FF2B5EF4-FFF2-40B4-BE49-F238E27FC236}">
                <a16:creationId xmlns:a16="http://schemas.microsoft.com/office/drawing/2014/main" id="{B728B88E-2D6B-44F6-B2C9-5C9A872B185B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26" r="27156"/>
          <a:stretch/>
        </p:blipFill>
        <p:spPr>
          <a:xfrm>
            <a:off x="541668" y="4487099"/>
            <a:ext cx="367078" cy="410438"/>
          </a:xfrm>
          <a:prstGeom prst="rect">
            <a:avLst/>
          </a:prstGeom>
        </p:spPr>
      </p:pic>
      <p:pic>
        <p:nvPicPr>
          <p:cNvPr id="22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0D28687C-58F4-49B0-8686-551FA6175F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021" y="4504665"/>
            <a:ext cx="349191" cy="349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図 75">
            <a:extLst>
              <a:ext uri="{FF2B5EF4-FFF2-40B4-BE49-F238E27FC236}">
                <a16:creationId xmlns:a16="http://schemas.microsoft.com/office/drawing/2014/main" id="{8662F3D8-56B7-40F3-A351-67181E1A376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15103" y="3736564"/>
            <a:ext cx="406704" cy="409831"/>
          </a:xfrm>
          <a:prstGeom prst="rect">
            <a:avLst/>
          </a:prstGeom>
        </p:spPr>
      </p:pic>
      <p:sp>
        <p:nvSpPr>
          <p:cNvPr id="24" name="正方形/長方形 128">
            <a:extLst>
              <a:ext uri="{FF2B5EF4-FFF2-40B4-BE49-F238E27FC236}">
                <a16:creationId xmlns:a16="http://schemas.microsoft.com/office/drawing/2014/main" id="{096D8939-DA6F-4751-9DED-36A57C245B9A}"/>
              </a:ext>
            </a:extLst>
          </p:cNvPr>
          <p:cNvSpPr/>
          <p:nvPr/>
        </p:nvSpPr>
        <p:spPr>
          <a:xfrm>
            <a:off x="1639727" y="4606231"/>
            <a:ext cx="78258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認証</a:t>
            </a:r>
          </a:p>
        </p:txBody>
      </p:sp>
      <p:cxnSp>
        <p:nvCxnSpPr>
          <p:cNvPr id="25" name="直線矢印コネクタ 141">
            <a:extLst>
              <a:ext uri="{FF2B5EF4-FFF2-40B4-BE49-F238E27FC236}">
                <a16:creationId xmlns:a16="http://schemas.microsoft.com/office/drawing/2014/main" id="{AFB4290D-CE11-4CD9-AFEA-9A781A4D778E}"/>
              </a:ext>
            </a:extLst>
          </p:cNvPr>
          <p:cNvCxnSpPr>
            <a:cxnSpLocks/>
          </p:cNvCxnSpPr>
          <p:nvPr/>
        </p:nvCxnSpPr>
        <p:spPr>
          <a:xfrm>
            <a:off x="-2254897" y="9552512"/>
            <a:ext cx="1338772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グラフィックス 142">
            <a:extLst>
              <a:ext uri="{FF2B5EF4-FFF2-40B4-BE49-F238E27FC236}">
                <a16:creationId xmlns:a16="http://schemas.microsoft.com/office/drawing/2014/main" id="{5DF97A42-0AF8-40C8-8D88-6B12CEE4CD5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824261" y="4037305"/>
            <a:ext cx="371475" cy="488783"/>
          </a:xfrm>
          <a:prstGeom prst="rect">
            <a:avLst/>
          </a:prstGeom>
        </p:spPr>
      </p:pic>
      <p:sp>
        <p:nvSpPr>
          <p:cNvPr id="27" name="正方形/長方形 147">
            <a:extLst>
              <a:ext uri="{FF2B5EF4-FFF2-40B4-BE49-F238E27FC236}">
                <a16:creationId xmlns:a16="http://schemas.microsoft.com/office/drawing/2014/main" id="{DCCA677B-096D-4242-95AE-825E7D2E6019}"/>
              </a:ext>
            </a:extLst>
          </p:cNvPr>
          <p:cNvSpPr/>
          <p:nvPr/>
        </p:nvSpPr>
        <p:spPr>
          <a:xfrm>
            <a:off x="2932155" y="4200516"/>
            <a:ext cx="1874570" cy="1711566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28" name="図 2">
            <a:extLst>
              <a:ext uri="{FF2B5EF4-FFF2-40B4-BE49-F238E27FC236}">
                <a16:creationId xmlns:a16="http://schemas.microsoft.com/office/drawing/2014/main" id="{C907FFEA-B6FF-4FC0-A556-5C00B49A1B2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556770" y="5064958"/>
            <a:ext cx="724538" cy="728702"/>
          </a:xfrm>
          <a:prstGeom prst="rect">
            <a:avLst/>
          </a:prstGeom>
        </p:spPr>
      </p:pic>
      <p:sp>
        <p:nvSpPr>
          <p:cNvPr id="29" name="正方形/長方形 58">
            <a:extLst>
              <a:ext uri="{FF2B5EF4-FFF2-40B4-BE49-F238E27FC236}">
                <a16:creationId xmlns:a16="http://schemas.microsoft.com/office/drawing/2014/main" id="{C5BAF830-5530-46C7-935C-2D733F336E16}"/>
              </a:ext>
            </a:extLst>
          </p:cNvPr>
          <p:cNvSpPr/>
          <p:nvPr/>
        </p:nvSpPr>
        <p:spPr>
          <a:xfrm>
            <a:off x="3275856" y="3284984"/>
            <a:ext cx="118626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仮想マシン　</a:t>
            </a:r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Public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0" name="正方形/長方形 60">
            <a:extLst>
              <a:ext uri="{FF2B5EF4-FFF2-40B4-BE49-F238E27FC236}">
                <a16:creationId xmlns:a16="http://schemas.microsoft.com/office/drawing/2014/main" id="{06F96671-DA2B-4A5A-B9D0-5F02DD3C1B7F}"/>
              </a:ext>
            </a:extLst>
          </p:cNvPr>
          <p:cNvSpPr/>
          <p:nvPr/>
        </p:nvSpPr>
        <p:spPr>
          <a:xfrm>
            <a:off x="5543487" y="3844232"/>
            <a:ext cx="2196865" cy="2184711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1" name="正方形/長方形 61">
            <a:extLst>
              <a:ext uri="{FF2B5EF4-FFF2-40B4-BE49-F238E27FC236}">
                <a16:creationId xmlns:a16="http://schemas.microsoft.com/office/drawing/2014/main" id="{9C5178C3-6435-4319-BF7C-2444F1D121D6}"/>
              </a:ext>
            </a:extLst>
          </p:cNvPr>
          <p:cNvSpPr/>
          <p:nvPr/>
        </p:nvSpPr>
        <p:spPr>
          <a:xfrm>
            <a:off x="5554759" y="3844233"/>
            <a:ext cx="2185593" cy="276999"/>
          </a:xfrm>
          <a:prstGeom prst="rect">
            <a:avLst/>
          </a:prstGeom>
          <a:solidFill>
            <a:srgbClr val="43A5CE"/>
          </a:solidFill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ネットワークセキュリティグループ</a:t>
            </a:r>
          </a:p>
        </p:txBody>
      </p:sp>
      <p:pic>
        <p:nvPicPr>
          <p:cNvPr id="32" name="グラフィックス 62">
            <a:extLst>
              <a:ext uri="{FF2B5EF4-FFF2-40B4-BE49-F238E27FC236}">
                <a16:creationId xmlns:a16="http://schemas.microsoft.com/office/drawing/2014/main" id="{51624B0F-A52D-4230-8158-27B96E6AFE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27749" y="3294735"/>
            <a:ext cx="393595" cy="393595"/>
          </a:xfrm>
          <a:prstGeom prst="rect">
            <a:avLst/>
          </a:prstGeom>
        </p:spPr>
      </p:pic>
      <p:sp>
        <p:nvSpPr>
          <p:cNvPr id="33" name="正方形/長方形 63">
            <a:extLst>
              <a:ext uri="{FF2B5EF4-FFF2-40B4-BE49-F238E27FC236}">
                <a16:creationId xmlns:a16="http://schemas.microsoft.com/office/drawing/2014/main" id="{0D2C8409-B9B9-455F-AD07-0D5F972D5B80}"/>
              </a:ext>
            </a:extLst>
          </p:cNvPr>
          <p:cNvSpPr/>
          <p:nvPr/>
        </p:nvSpPr>
        <p:spPr>
          <a:xfrm>
            <a:off x="6050036" y="4862102"/>
            <a:ext cx="118626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Docker </a:t>
            </a:r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イメージ</a:t>
            </a:r>
          </a:p>
        </p:txBody>
      </p:sp>
      <p:pic>
        <p:nvPicPr>
          <p:cNvPr id="34" name="図 65">
            <a:extLst>
              <a:ext uri="{FF2B5EF4-FFF2-40B4-BE49-F238E27FC236}">
                <a16:creationId xmlns:a16="http://schemas.microsoft.com/office/drawing/2014/main" id="{911A1DB4-61D7-4C46-B4DA-8ED8CE04F16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51407" y="3744232"/>
            <a:ext cx="406704" cy="409831"/>
          </a:xfrm>
          <a:prstGeom prst="rect">
            <a:avLst/>
          </a:prstGeom>
        </p:spPr>
      </p:pic>
      <p:sp>
        <p:nvSpPr>
          <p:cNvPr id="35" name="正方形/長方形 66">
            <a:extLst>
              <a:ext uri="{FF2B5EF4-FFF2-40B4-BE49-F238E27FC236}">
                <a16:creationId xmlns:a16="http://schemas.microsoft.com/office/drawing/2014/main" id="{9F90FBBC-FF0D-4966-8020-4BA4A94DF48A}"/>
              </a:ext>
            </a:extLst>
          </p:cNvPr>
          <p:cNvSpPr/>
          <p:nvPr/>
        </p:nvSpPr>
        <p:spPr>
          <a:xfrm>
            <a:off x="5668459" y="4208184"/>
            <a:ext cx="1874570" cy="1711566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36" name="図 67">
            <a:extLst>
              <a:ext uri="{FF2B5EF4-FFF2-40B4-BE49-F238E27FC236}">
                <a16:creationId xmlns:a16="http://schemas.microsoft.com/office/drawing/2014/main" id="{36E8D002-B5BE-42C1-92C1-FA5CB0E7879F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26" r="27156"/>
          <a:stretch/>
        </p:blipFill>
        <p:spPr>
          <a:xfrm>
            <a:off x="6201504" y="5260080"/>
            <a:ext cx="403786" cy="451482"/>
          </a:xfrm>
          <a:prstGeom prst="rect">
            <a:avLst/>
          </a:prstGeom>
        </p:spPr>
      </p:pic>
      <p:pic>
        <p:nvPicPr>
          <p:cNvPr id="37" name="図 68">
            <a:extLst>
              <a:ext uri="{FF2B5EF4-FFF2-40B4-BE49-F238E27FC236}">
                <a16:creationId xmlns:a16="http://schemas.microsoft.com/office/drawing/2014/main" id="{F3C5A995-9164-4323-BA97-78C7566B400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84810" y="4241880"/>
            <a:ext cx="724538" cy="728702"/>
          </a:xfrm>
          <a:prstGeom prst="rect">
            <a:avLst/>
          </a:prstGeom>
        </p:spPr>
      </p:pic>
      <p:sp>
        <p:nvSpPr>
          <p:cNvPr id="38" name="正方形/長方形 69">
            <a:extLst>
              <a:ext uri="{FF2B5EF4-FFF2-40B4-BE49-F238E27FC236}">
                <a16:creationId xmlns:a16="http://schemas.microsoft.com/office/drawing/2014/main" id="{95A5CD9A-795E-4D74-9259-4D708558C3A0}"/>
              </a:ext>
            </a:extLst>
          </p:cNvPr>
          <p:cNvSpPr/>
          <p:nvPr/>
        </p:nvSpPr>
        <p:spPr>
          <a:xfrm>
            <a:off x="6012160" y="3284984"/>
            <a:ext cx="118626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仮想マシン　</a:t>
            </a:r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Private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39" name="直線矢印コネクタ 143">
            <a:extLst>
              <a:ext uri="{FF2B5EF4-FFF2-40B4-BE49-F238E27FC236}">
                <a16:creationId xmlns:a16="http://schemas.microsoft.com/office/drawing/2014/main" id="{77045425-54BF-4E17-A212-B28DF43293B0}"/>
              </a:ext>
            </a:extLst>
          </p:cNvPr>
          <p:cNvCxnSpPr>
            <a:cxnSpLocks/>
          </p:cNvCxnSpPr>
          <p:nvPr/>
        </p:nvCxnSpPr>
        <p:spPr>
          <a:xfrm>
            <a:off x="5233477" y="4567273"/>
            <a:ext cx="545202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図 4">
            <a:extLst>
              <a:ext uri="{FF2B5EF4-FFF2-40B4-BE49-F238E27FC236}">
                <a16:creationId xmlns:a16="http://schemas.microsoft.com/office/drawing/2014/main" id="{4E2DBB29-C00E-4594-AAA8-13090318841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049808" y="2683355"/>
            <a:ext cx="446585" cy="446585"/>
          </a:xfrm>
          <a:prstGeom prst="rect">
            <a:avLst/>
          </a:prstGeom>
        </p:spPr>
      </p:pic>
      <p:pic>
        <p:nvPicPr>
          <p:cNvPr id="41" name="図 5">
            <a:extLst>
              <a:ext uri="{FF2B5EF4-FFF2-40B4-BE49-F238E27FC236}">
                <a16:creationId xmlns:a16="http://schemas.microsoft.com/office/drawing/2014/main" id="{7E3C8D2A-E953-483C-8BFD-D4A555EF322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250015" y="4293096"/>
            <a:ext cx="560881" cy="554784"/>
          </a:xfrm>
          <a:prstGeom prst="rect">
            <a:avLst/>
          </a:prstGeom>
        </p:spPr>
      </p:pic>
      <p:pic>
        <p:nvPicPr>
          <p:cNvPr id="42" name="図 10">
            <a:extLst>
              <a:ext uri="{FF2B5EF4-FFF2-40B4-BE49-F238E27FC236}">
                <a16:creationId xmlns:a16="http://schemas.microsoft.com/office/drawing/2014/main" id="{F8342D7C-C76D-4F00-AEF4-0EBBB42AEDC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60095" y="4336941"/>
            <a:ext cx="464442" cy="472314"/>
          </a:xfrm>
          <a:prstGeom prst="rect">
            <a:avLst/>
          </a:prstGeom>
        </p:spPr>
      </p:pic>
      <p:sp>
        <p:nvSpPr>
          <p:cNvPr id="43" name="正方形/長方形 76">
            <a:extLst>
              <a:ext uri="{FF2B5EF4-FFF2-40B4-BE49-F238E27FC236}">
                <a16:creationId xmlns:a16="http://schemas.microsoft.com/office/drawing/2014/main" id="{9A603877-2319-4AF6-BF43-E4502EC71E4E}"/>
              </a:ext>
            </a:extLst>
          </p:cNvPr>
          <p:cNvSpPr/>
          <p:nvPr/>
        </p:nvSpPr>
        <p:spPr>
          <a:xfrm>
            <a:off x="3245413" y="4799885"/>
            <a:ext cx="151216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Driver      Docker </a:t>
            </a:r>
          </a:p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              Container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44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CC54DC14-28F5-438F-BCF0-39CF29DA66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7079" y="5311225"/>
            <a:ext cx="349191" cy="349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5" name="直線矢印コネクタ 78">
            <a:extLst>
              <a:ext uri="{FF2B5EF4-FFF2-40B4-BE49-F238E27FC236}">
                <a16:creationId xmlns:a16="http://schemas.microsoft.com/office/drawing/2014/main" id="{1283D269-61A5-447F-A78A-C5584DEA29CA}"/>
              </a:ext>
            </a:extLst>
          </p:cNvPr>
          <p:cNvCxnSpPr>
            <a:cxnSpLocks/>
          </p:cNvCxnSpPr>
          <p:nvPr/>
        </p:nvCxnSpPr>
        <p:spPr>
          <a:xfrm>
            <a:off x="4274982" y="3127113"/>
            <a:ext cx="0" cy="61795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矢印コネクタ 80">
            <a:extLst>
              <a:ext uri="{FF2B5EF4-FFF2-40B4-BE49-F238E27FC236}">
                <a16:creationId xmlns:a16="http://schemas.microsoft.com/office/drawing/2014/main" id="{30B2B271-526D-4983-85C0-63FDA2ECA5F5}"/>
              </a:ext>
            </a:extLst>
          </p:cNvPr>
          <p:cNvCxnSpPr>
            <a:cxnSpLocks/>
          </p:cNvCxnSpPr>
          <p:nvPr/>
        </p:nvCxnSpPr>
        <p:spPr>
          <a:xfrm>
            <a:off x="4841666" y="3127113"/>
            <a:ext cx="0" cy="61795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図 17">
            <a:extLst>
              <a:ext uri="{FF2B5EF4-FFF2-40B4-BE49-F238E27FC236}">
                <a16:creationId xmlns:a16="http://schemas.microsoft.com/office/drawing/2014/main" id="{D44F9D86-C3FF-4914-ACD3-7D3992A2F23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613565" y="2700853"/>
            <a:ext cx="462045" cy="441043"/>
          </a:xfrm>
          <a:prstGeom prst="rect">
            <a:avLst/>
          </a:prstGeom>
        </p:spPr>
      </p:pic>
      <p:cxnSp>
        <p:nvCxnSpPr>
          <p:cNvPr id="48" name="直線矢印コネクタ 85">
            <a:extLst>
              <a:ext uri="{FF2B5EF4-FFF2-40B4-BE49-F238E27FC236}">
                <a16:creationId xmlns:a16="http://schemas.microsoft.com/office/drawing/2014/main" id="{DC3CD730-2C5D-4CF3-9C5A-F20DBB826EFB}"/>
              </a:ext>
            </a:extLst>
          </p:cNvPr>
          <p:cNvCxnSpPr>
            <a:cxnSpLocks/>
          </p:cNvCxnSpPr>
          <p:nvPr/>
        </p:nvCxnSpPr>
        <p:spPr>
          <a:xfrm>
            <a:off x="4627420" y="5499675"/>
            <a:ext cx="599722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矢印コネクタ 86">
            <a:extLst>
              <a:ext uri="{FF2B5EF4-FFF2-40B4-BE49-F238E27FC236}">
                <a16:creationId xmlns:a16="http://schemas.microsoft.com/office/drawing/2014/main" id="{EE94B4AB-A39A-44BE-B884-6DAEE148BF18}"/>
              </a:ext>
            </a:extLst>
          </p:cNvPr>
          <p:cNvCxnSpPr>
            <a:cxnSpLocks/>
          </p:cNvCxnSpPr>
          <p:nvPr/>
        </p:nvCxnSpPr>
        <p:spPr>
          <a:xfrm>
            <a:off x="5217265" y="4561864"/>
            <a:ext cx="0" cy="966262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90654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63D32F4-E968-4905-B780-58F2F881E078}"/>
              </a:ext>
            </a:extLst>
          </p:cNvPr>
          <p:cNvSpPr/>
          <p:nvPr/>
        </p:nvSpPr>
        <p:spPr>
          <a:xfrm>
            <a:off x="439649" y="243581"/>
            <a:ext cx="10001163" cy="6118638"/>
          </a:xfrm>
          <a:prstGeom prst="rect">
            <a:avLst/>
          </a:prstGeom>
          <a:solidFill>
            <a:srgbClr val="F2F2F2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F18065-3AA6-48E5-9B5B-4CEDDAAEAA89}"/>
              </a:ext>
            </a:extLst>
          </p:cNvPr>
          <p:cNvSpPr txBox="1"/>
          <p:nvPr/>
        </p:nvSpPr>
        <p:spPr>
          <a:xfrm>
            <a:off x="439648" y="574645"/>
            <a:ext cx="10001163" cy="309411"/>
          </a:xfrm>
          <a:prstGeom prst="rect">
            <a:avLst/>
          </a:prstGeom>
          <a:solidFill>
            <a:srgbClr val="164368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IaaS : AI Development Cloud  Architecture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5F15B81-C420-4CCF-ACC5-7360D4D92D9C}"/>
              </a:ext>
            </a:extLst>
          </p:cNvPr>
          <p:cNvSpPr/>
          <p:nvPr/>
        </p:nvSpPr>
        <p:spPr>
          <a:xfrm>
            <a:off x="439650" y="6362219"/>
            <a:ext cx="5016456" cy="250118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8209933-5BA2-4549-94BC-B4208D9700FE}"/>
              </a:ext>
            </a:extLst>
          </p:cNvPr>
          <p:cNvSpPr/>
          <p:nvPr/>
        </p:nvSpPr>
        <p:spPr>
          <a:xfrm>
            <a:off x="5456105" y="6358097"/>
            <a:ext cx="4984708" cy="254241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F5E8FCD-6435-45DC-B19C-400CF54A92F2}"/>
              </a:ext>
            </a:extLst>
          </p:cNvPr>
          <p:cNvSpPr/>
          <p:nvPr/>
        </p:nvSpPr>
        <p:spPr>
          <a:xfrm>
            <a:off x="3799165" y="6367235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9EB4F29-3E4B-4218-B0AA-5F97129D1B6D}"/>
              </a:ext>
            </a:extLst>
          </p:cNvPr>
          <p:cNvSpPr txBox="1"/>
          <p:nvPr/>
        </p:nvSpPr>
        <p:spPr>
          <a:xfrm>
            <a:off x="439649" y="261336"/>
            <a:ext cx="10001163" cy="351957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328FC53B-3FBD-4ECC-B8CF-4712F4587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597706" cy="597706"/>
          </a:xfrm>
          <a:prstGeom prst="rect">
            <a:avLst/>
          </a:prstGeom>
        </p:spPr>
      </p:pic>
      <p:pic>
        <p:nvPicPr>
          <p:cNvPr id="78" name="図 79">
            <a:extLst>
              <a:ext uri="{FF2B5EF4-FFF2-40B4-BE49-F238E27FC236}">
                <a16:creationId xmlns:a16="http://schemas.microsoft.com/office/drawing/2014/main" id="{8A7C840E-CE29-4E74-8D99-5B1D8C8ACA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6328" y="1484364"/>
            <a:ext cx="899042" cy="512331"/>
          </a:xfrm>
          <a:prstGeom prst="rect">
            <a:avLst/>
          </a:prstGeom>
        </p:spPr>
      </p:pic>
      <p:sp>
        <p:nvSpPr>
          <p:cNvPr id="79" name="正方形/長方形 38">
            <a:extLst>
              <a:ext uri="{FF2B5EF4-FFF2-40B4-BE49-F238E27FC236}">
                <a16:creationId xmlns:a16="http://schemas.microsoft.com/office/drawing/2014/main" id="{5762636C-862A-4771-9630-2344FDB57606}"/>
              </a:ext>
            </a:extLst>
          </p:cNvPr>
          <p:cNvSpPr/>
          <p:nvPr/>
        </p:nvSpPr>
        <p:spPr>
          <a:xfrm>
            <a:off x="3200902" y="1948274"/>
            <a:ext cx="6226520" cy="380539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0" name="正方形/長方形 122">
            <a:extLst>
              <a:ext uri="{FF2B5EF4-FFF2-40B4-BE49-F238E27FC236}">
                <a16:creationId xmlns:a16="http://schemas.microsoft.com/office/drawing/2014/main" id="{D7D6DDCF-8429-437E-AC02-64A976D8B0A8}"/>
              </a:ext>
            </a:extLst>
          </p:cNvPr>
          <p:cNvSpPr/>
          <p:nvPr/>
        </p:nvSpPr>
        <p:spPr>
          <a:xfrm>
            <a:off x="3378968" y="2730653"/>
            <a:ext cx="5644025" cy="2916388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1" name="正方形/長方形 16">
            <a:extLst>
              <a:ext uri="{FF2B5EF4-FFF2-40B4-BE49-F238E27FC236}">
                <a16:creationId xmlns:a16="http://schemas.microsoft.com/office/drawing/2014/main" id="{7404707E-71AC-4B54-B148-B03D020F9465}"/>
              </a:ext>
            </a:extLst>
          </p:cNvPr>
          <p:cNvSpPr/>
          <p:nvPr/>
        </p:nvSpPr>
        <p:spPr>
          <a:xfrm>
            <a:off x="1174121" y="1675597"/>
            <a:ext cx="1250375" cy="407807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2" name="正方形/長方形 7">
            <a:extLst>
              <a:ext uri="{FF2B5EF4-FFF2-40B4-BE49-F238E27FC236}">
                <a16:creationId xmlns:a16="http://schemas.microsoft.com/office/drawing/2014/main" id="{CCC9B5BD-E799-461A-8005-5586DA902655}"/>
              </a:ext>
            </a:extLst>
          </p:cNvPr>
          <p:cNvSpPr/>
          <p:nvPr/>
        </p:nvSpPr>
        <p:spPr>
          <a:xfrm>
            <a:off x="1189936" y="1660544"/>
            <a:ext cx="1250375" cy="276999"/>
          </a:xfrm>
          <a:prstGeom prst="rect">
            <a:avLst/>
          </a:prstGeom>
          <a:solidFill>
            <a:srgbClr val="C6D9F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Local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83" name="図 23">
            <a:extLst>
              <a:ext uri="{FF2B5EF4-FFF2-40B4-BE49-F238E27FC236}">
                <a16:creationId xmlns:a16="http://schemas.microsoft.com/office/drawing/2014/main" id="{DB993542-F7CE-4403-BE2B-AC0531EBE40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135" y="2735771"/>
            <a:ext cx="440454" cy="440454"/>
          </a:xfrm>
          <a:prstGeom prst="rect">
            <a:avLst/>
          </a:prstGeom>
        </p:spPr>
      </p:pic>
      <p:sp>
        <p:nvSpPr>
          <p:cNvPr id="84" name="正方形/長方形 40">
            <a:extLst>
              <a:ext uri="{FF2B5EF4-FFF2-40B4-BE49-F238E27FC236}">
                <a16:creationId xmlns:a16="http://schemas.microsoft.com/office/drawing/2014/main" id="{427524EC-10E2-4514-A111-3FDE989F7873}"/>
              </a:ext>
            </a:extLst>
          </p:cNvPr>
          <p:cNvSpPr/>
          <p:nvPr/>
        </p:nvSpPr>
        <p:spPr>
          <a:xfrm>
            <a:off x="1319511" y="3219209"/>
            <a:ext cx="94437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Developer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5" name="正方形/長方形 27">
            <a:extLst>
              <a:ext uri="{FF2B5EF4-FFF2-40B4-BE49-F238E27FC236}">
                <a16:creationId xmlns:a16="http://schemas.microsoft.com/office/drawing/2014/main" id="{6E690A61-7C81-4BB7-9442-BE1E7D21DED0}"/>
              </a:ext>
            </a:extLst>
          </p:cNvPr>
          <p:cNvSpPr/>
          <p:nvPr/>
        </p:nvSpPr>
        <p:spPr>
          <a:xfrm>
            <a:off x="3200900" y="1969009"/>
            <a:ext cx="1377557" cy="276999"/>
          </a:xfrm>
          <a:prstGeom prst="rect">
            <a:avLst/>
          </a:prstGeom>
          <a:solidFill>
            <a:srgbClr val="C6D9F1"/>
          </a:solidFill>
        </p:spPr>
        <p:txBody>
          <a:bodyPr wrap="none">
            <a:spAutoFit/>
          </a:bodyPr>
          <a:lstStyle/>
          <a:p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Resource Group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6" name="正方形/長方形 14">
            <a:extLst>
              <a:ext uri="{FF2B5EF4-FFF2-40B4-BE49-F238E27FC236}">
                <a16:creationId xmlns:a16="http://schemas.microsoft.com/office/drawing/2014/main" id="{3B6F644D-0BB9-44DF-9630-703F541130F7}"/>
              </a:ext>
            </a:extLst>
          </p:cNvPr>
          <p:cNvSpPr/>
          <p:nvPr/>
        </p:nvSpPr>
        <p:spPr>
          <a:xfrm>
            <a:off x="6299920" y="3389936"/>
            <a:ext cx="2196865" cy="2184711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87" name="直線矢印コネクタ 47">
            <a:extLst>
              <a:ext uri="{FF2B5EF4-FFF2-40B4-BE49-F238E27FC236}">
                <a16:creationId xmlns:a16="http://schemas.microsoft.com/office/drawing/2014/main" id="{F8422C2E-EE28-4147-B479-2AD6F6DE6753}"/>
              </a:ext>
            </a:extLst>
          </p:cNvPr>
          <p:cNvCxnSpPr>
            <a:cxnSpLocks/>
          </p:cNvCxnSpPr>
          <p:nvPr/>
        </p:nvCxnSpPr>
        <p:spPr>
          <a:xfrm>
            <a:off x="2195384" y="3763818"/>
            <a:ext cx="1106423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正方形/長方形 43">
            <a:extLst>
              <a:ext uri="{FF2B5EF4-FFF2-40B4-BE49-F238E27FC236}">
                <a16:creationId xmlns:a16="http://schemas.microsoft.com/office/drawing/2014/main" id="{0B56AB59-B82E-4A22-ABB2-3AAC86CA81EC}"/>
              </a:ext>
            </a:extLst>
          </p:cNvPr>
          <p:cNvSpPr/>
          <p:nvPr/>
        </p:nvSpPr>
        <p:spPr>
          <a:xfrm>
            <a:off x="6311192" y="3389937"/>
            <a:ext cx="2185593" cy="276999"/>
          </a:xfrm>
          <a:prstGeom prst="rect">
            <a:avLst/>
          </a:prstGeom>
          <a:solidFill>
            <a:srgbClr val="43A5CE"/>
          </a:solidFill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Network Security Group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89" name="グラフィックス 46">
            <a:extLst>
              <a:ext uri="{FF2B5EF4-FFF2-40B4-BE49-F238E27FC236}">
                <a16:creationId xmlns:a16="http://schemas.microsoft.com/office/drawing/2014/main" id="{6F3C1281-A564-4069-9568-F1C2EA405B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261929" y="2841851"/>
            <a:ext cx="393595" cy="393595"/>
          </a:xfrm>
          <a:prstGeom prst="rect">
            <a:avLst/>
          </a:prstGeom>
        </p:spPr>
      </p:pic>
      <p:sp>
        <p:nvSpPr>
          <p:cNvPr id="90" name="正方形/長方形 72">
            <a:extLst>
              <a:ext uri="{FF2B5EF4-FFF2-40B4-BE49-F238E27FC236}">
                <a16:creationId xmlns:a16="http://schemas.microsoft.com/office/drawing/2014/main" id="{E06E1997-2009-4B38-AA2B-DDB777C4846E}"/>
              </a:ext>
            </a:extLst>
          </p:cNvPr>
          <p:cNvSpPr/>
          <p:nvPr/>
        </p:nvSpPr>
        <p:spPr>
          <a:xfrm>
            <a:off x="6768593" y="5209514"/>
            <a:ext cx="118626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Docker Image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91" name="図 106">
            <a:extLst>
              <a:ext uri="{FF2B5EF4-FFF2-40B4-BE49-F238E27FC236}">
                <a16:creationId xmlns:a16="http://schemas.microsoft.com/office/drawing/2014/main" id="{E6DFCD90-1513-4579-9814-D9760645C248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26" r="27156"/>
          <a:stretch/>
        </p:blipFill>
        <p:spPr>
          <a:xfrm>
            <a:off x="1320254" y="3957821"/>
            <a:ext cx="367078" cy="410438"/>
          </a:xfrm>
          <a:prstGeom prst="rect">
            <a:avLst/>
          </a:prstGeom>
        </p:spPr>
      </p:pic>
      <p:pic>
        <p:nvPicPr>
          <p:cNvPr id="92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C7AFE2C3-6A51-43C7-8D95-DC43B4560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607" y="3975387"/>
            <a:ext cx="349191" cy="349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" name="図 75">
            <a:extLst>
              <a:ext uri="{FF2B5EF4-FFF2-40B4-BE49-F238E27FC236}">
                <a16:creationId xmlns:a16="http://schemas.microsoft.com/office/drawing/2014/main" id="{89CD6B7C-5DA5-4F20-956E-BB6605DEC87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07840" y="3289936"/>
            <a:ext cx="406704" cy="409831"/>
          </a:xfrm>
          <a:prstGeom prst="rect">
            <a:avLst/>
          </a:prstGeom>
        </p:spPr>
      </p:pic>
      <p:sp>
        <p:nvSpPr>
          <p:cNvPr id="94" name="正方形/長方形 128">
            <a:extLst>
              <a:ext uri="{FF2B5EF4-FFF2-40B4-BE49-F238E27FC236}">
                <a16:creationId xmlns:a16="http://schemas.microsoft.com/office/drawing/2014/main" id="{ED4D52A0-7B1D-43E3-9E59-4A95199735FD}"/>
              </a:ext>
            </a:extLst>
          </p:cNvPr>
          <p:cNvSpPr/>
          <p:nvPr/>
        </p:nvSpPr>
        <p:spPr>
          <a:xfrm>
            <a:off x="2418313" y="4076953"/>
            <a:ext cx="78258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認証</a:t>
            </a:r>
          </a:p>
        </p:txBody>
      </p:sp>
      <p:pic>
        <p:nvPicPr>
          <p:cNvPr id="95" name="グラフィックス 142">
            <a:extLst>
              <a:ext uri="{FF2B5EF4-FFF2-40B4-BE49-F238E27FC236}">
                <a16:creationId xmlns:a16="http://schemas.microsoft.com/office/drawing/2014/main" id="{E5876734-0118-47FA-9F02-BB0A41726B4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602847" y="3508027"/>
            <a:ext cx="371475" cy="488783"/>
          </a:xfrm>
          <a:prstGeom prst="rect">
            <a:avLst/>
          </a:prstGeom>
        </p:spPr>
      </p:pic>
      <p:sp>
        <p:nvSpPr>
          <p:cNvPr id="96" name="正方形/長方形 147">
            <a:extLst>
              <a:ext uri="{FF2B5EF4-FFF2-40B4-BE49-F238E27FC236}">
                <a16:creationId xmlns:a16="http://schemas.microsoft.com/office/drawing/2014/main" id="{6230E04B-84B8-4BFF-8EC4-D6D79C70EF25}"/>
              </a:ext>
            </a:extLst>
          </p:cNvPr>
          <p:cNvSpPr/>
          <p:nvPr/>
        </p:nvSpPr>
        <p:spPr>
          <a:xfrm>
            <a:off x="6424892" y="3753888"/>
            <a:ext cx="1874570" cy="1711566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97" name="図 2">
            <a:extLst>
              <a:ext uri="{FF2B5EF4-FFF2-40B4-BE49-F238E27FC236}">
                <a16:creationId xmlns:a16="http://schemas.microsoft.com/office/drawing/2014/main" id="{6730CCDA-8EC0-40C6-8BB4-5B38E025948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049507" y="4618330"/>
            <a:ext cx="724538" cy="728702"/>
          </a:xfrm>
          <a:prstGeom prst="rect">
            <a:avLst/>
          </a:prstGeom>
        </p:spPr>
      </p:pic>
      <p:sp>
        <p:nvSpPr>
          <p:cNvPr id="98" name="正方形/長方形 58">
            <a:extLst>
              <a:ext uri="{FF2B5EF4-FFF2-40B4-BE49-F238E27FC236}">
                <a16:creationId xmlns:a16="http://schemas.microsoft.com/office/drawing/2014/main" id="{6AF3EE38-8956-4B4D-A389-367B3A9E26F8}"/>
              </a:ext>
            </a:extLst>
          </p:cNvPr>
          <p:cNvSpPr/>
          <p:nvPr/>
        </p:nvSpPr>
        <p:spPr>
          <a:xfrm>
            <a:off x="6768593" y="2838356"/>
            <a:ext cx="118626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Public</a:t>
            </a:r>
          </a:p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VM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99" name="正方形/長方形 60">
            <a:extLst>
              <a:ext uri="{FF2B5EF4-FFF2-40B4-BE49-F238E27FC236}">
                <a16:creationId xmlns:a16="http://schemas.microsoft.com/office/drawing/2014/main" id="{FB28B99B-8925-446C-87D7-C81D589171F9}"/>
              </a:ext>
            </a:extLst>
          </p:cNvPr>
          <p:cNvSpPr/>
          <p:nvPr/>
        </p:nvSpPr>
        <p:spPr>
          <a:xfrm>
            <a:off x="3700170" y="3389937"/>
            <a:ext cx="2196865" cy="2184711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00" name="正方形/長方形 61">
            <a:extLst>
              <a:ext uri="{FF2B5EF4-FFF2-40B4-BE49-F238E27FC236}">
                <a16:creationId xmlns:a16="http://schemas.microsoft.com/office/drawing/2014/main" id="{DEED243D-1BC6-429D-8D00-BFCE0B146A0F}"/>
              </a:ext>
            </a:extLst>
          </p:cNvPr>
          <p:cNvSpPr/>
          <p:nvPr/>
        </p:nvSpPr>
        <p:spPr>
          <a:xfrm>
            <a:off x="3711442" y="3389938"/>
            <a:ext cx="2185593" cy="276999"/>
          </a:xfrm>
          <a:prstGeom prst="rect">
            <a:avLst/>
          </a:prstGeom>
          <a:solidFill>
            <a:srgbClr val="43A5CE"/>
          </a:solidFill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Network Security Group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01" name="グラフィックス 62">
            <a:extLst>
              <a:ext uri="{FF2B5EF4-FFF2-40B4-BE49-F238E27FC236}">
                <a16:creationId xmlns:a16="http://schemas.microsoft.com/office/drawing/2014/main" id="{007B4AD5-9629-4EB7-8BFF-978D320273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684432" y="2840440"/>
            <a:ext cx="393595" cy="393595"/>
          </a:xfrm>
          <a:prstGeom prst="rect">
            <a:avLst/>
          </a:prstGeom>
        </p:spPr>
      </p:pic>
      <p:sp>
        <p:nvSpPr>
          <p:cNvPr id="102" name="正方形/長方形 63">
            <a:extLst>
              <a:ext uri="{FF2B5EF4-FFF2-40B4-BE49-F238E27FC236}">
                <a16:creationId xmlns:a16="http://schemas.microsoft.com/office/drawing/2014/main" id="{ABDC0C5E-5DE1-4C2A-9697-4115463510AA}"/>
              </a:ext>
            </a:extLst>
          </p:cNvPr>
          <p:cNvSpPr/>
          <p:nvPr/>
        </p:nvSpPr>
        <p:spPr>
          <a:xfrm>
            <a:off x="4177875" y="5161475"/>
            <a:ext cx="118626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Docker Image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03" name="図 65">
            <a:extLst>
              <a:ext uri="{FF2B5EF4-FFF2-40B4-BE49-F238E27FC236}">
                <a16:creationId xmlns:a16="http://schemas.microsoft.com/office/drawing/2014/main" id="{B79479FA-5BFB-4F50-BE17-237E264296C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08090" y="3289937"/>
            <a:ext cx="406704" cy="409831"/>
          </a:xfrm>
          <a:prstGeom prst="rect">
            <a:avLst/>
          </a:prstGeom>
        </p:spPr>
      </p:pic>
      <p:sp>
        <p:nvSpPr>
          <p:cNvPr id="104" name="正方形/長方形 66">
            <a:extLst>
              <a:ext uri="{FF2B5EF4-FFF2-40B4-BE49-F238E27FC236}">
                <a16:creationId xmlns:a16="http://schemas.microsoft.com/office/drawing/2014/main" id="{ED2C9B68-D166-4836-87FB-2CE18404CCA3}"/>
              </a:ext>
            </a:extLst>
          </p:cNvPr>
          <p:cNvSpPr/>
          <p:nvPr/>
        </p:nvSpPr>
        <p:spPr>
          <a:xfrm>
            <a:off x="3825142" y="3753889"/>
            <a:ext cx="1874570" cy="1711566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05" name="図 67">
            <a:extLst>
              <a:ext uri="{FF2B5EF4-FFF2-40B4-BE49-F238E27FC236}">
                <a16:creationId xmlns:a16="http://schemas.microsoft.com/office/drawing/2014/main" id="{C277E048-4922-4034-807F-8BB8BA838199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26" r="27156"/>
          <a:stretch/>
        </p:blipFill>
        <p:spPr>
          <a:xfrm>
            <a:off x="4342421" y="4013210"/>
            <a:ext cx="403786" cy="451482"/>
          </a:xfrm>
          <a:prstGeom prst="rect">
            <a:avLst/>
          </a:prstGeom>
        </p:spPr>
      </p:pic>
      <p:pic>
        <p:nvPicPr>
          <p:cNvPr id="106" name="図 68">
            <a:extLst>
              <a:ext uri="{FF2B5EF4-FFF2-40B4-BE49-F238E27FC236}">
                <a16:creationId xmlns:a16="http://schemas.microsoft.com/office/drawing/2014/main" id="{3A5FB14E-B035-4660-AAE8-550618257BF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12649" y="4541253"/>
            <a:ext cx="724538" cy="728702"/>
          </a:xfrm>
          <a:prstGeom prst="rect">
            <a:avLst/>
          </a:prstGeom>
        </p:spPr>
      </p:pic>
      <p:sp>
        <p:nvSpPr>
          <p:cNvPr id="107" name="正方形/長方形 69">
            <a:extLst>
              <a:ext uri="{FF2B5EF4-FFF2-40B4-BE49-F238E27FC236}">
                <a16:creationId xmlns:a16="http://schemas.microsoft.com/office/drawing/2014/main" id="{5CE8EA3E-A156-4C29-86EB-9D4DFDF4452D}"/>
              </a:ext>
            </a:extLst>
          </p:cNvPr>
          <p:cNvSpPr/>
          <p:nvPr/>
        </p:nvSpPr>
        <p:spPr>
          <a:xfrm>
            <a:off x="4168843" y="2830689"/>
            <a:ext cx="118626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Private </a:t>
            </a:r>
          </a:p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VM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108" name="直線矢印コネクタ 143">
            <a:extLst>
              <a:ext uri="{FF2B5EF4-FFF2-40B4-BE49-F238E27FC236}">
                <a16:creationId xmlns:a16="http://schemas.microsoft.com/office/drawing/2014/main" id="{3C0F0E84-9009-4B15-9B4F-677FB23AF183}"/>
              </a:ext>
            </a:extLst>
          </p:cNvPr>
          <p:cNvCxnSpPr>
            <a:cxnSpLocks/>
          </p:cNvCxnSpPr>
          <p:nvPr/>
        </p:nvCxnSpPr>
        <p:spPr>
          <a:xfrm flipH="1">
            <a:off x="5651799" y="5095617"/>
            <a:ext cx="1153720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9" name="図 4">
            <a:extLst>
              <a:ext uri="{FF2B5EF4-FFF2-40B4-BE49-F238E27FC236}">
                <a16:creationId xmlns:a16="http://schemas.microsoft.com/office/drawing/2014/main" id="{1CE1DC88-7B48-4921-B98D-9DD742B2E87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542545" y="2236727"/>
            <a:ext cx="446585" cy="446585"/>
          </a:xfrm>
          <a:prstGeom prst="rect">
            <a:avLst/>
          </a:prstGeom>
        </p:spPr>
      </p:pic>
      <p:pic>
        <p:nvPicPr>
          <p:cNvPr id="110" name="図 5">
            <a:extLst>
              <a:ext uri="{FF2B5EF4-FFF2-40B4-BE49-F238E27FC236}">
                <a16:creationId xmlns:a16="http://schemas.microsoft.com/office/drawing/2014/main" id="{40803C2C-061A-4B7B-A9AE-4FBF09586D9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742752" y="3846468"/>
            <a:ext cx="560881" cy="554784"/>
          </a:xfrm>
          <a:prstGeom prst="rect">
            <a:avLst/>
          </a:prstGeom>
        </p:spPr>
      </p:pic>
      <p:pic>
        <p:nvPicPr>
          <p:cNvPr id="111" name="図 10">
            <a:extLst>
              <a:ext uri="{FF2B5EF4-FFF2-40B4-BE49-F238E27FC236}">
                <a16:creationId xmlns:a16="http://schemas.microsoft.com/office/drawing/2014/main" id="{489AB45D-431F-4E23-8A83-1E23D3DB959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552832" y="3890313"/>
            <a:ext cx="464442" cy="472314"/>
          </a:xfrm>
          <a:prstGeom prst="rect">
            <a:avLst/>
          </a:prstGeom>
        </p:spPr>
      </p:pic>
      <p:sp>
        <p:nvSpPr>
          <p:cNvPr id="112" name="正方形/長方形 76">
            <a:extLst>
              <a:ext uri="{FF2B5EF4-FFF2-40B4-BE49-F238E27FC236}">
                <a16:creationId xmlns:a16="http://schemas.microsoft.com/office/drawing/2014/main" id="{36D5235A-A722-486D-A201-177B23CCEB2C}"/>
              </a:ext>
            </a:extLst>
          </p:cNvPr>
          <p:cNvSpPr/>
          <p:nvPr/>
        </p:nvSpPr>
        <p:spPr>
          <a:xfrm>
            <a:off x="6738150" y="4353257"/>
            <a:ext cx="151216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Driver      Docker </a:t>
            </a:r>
          </a:p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              Container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13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131CA8B9-5650-4D6C-AE37-EF16A8EC8D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7996" y="4064355"/>
            <a:ext cx="349191" cy="349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4" name="直線矢印コネクタ 78">
            <a:extLst>
              <a:ext uri="{FF2B5EF4-FFF2-40B4-BE49-F238E27FC236}">
                <a16:creationId xmlns:a16="http://schemas.microsoft.com/office/drawing/2014/main" id="{952E20B6-47F7-4801-A807-F1941E1453A2}"/>
              </a:ext>
            </a:extLst>
          </p:cNvPr>
          <p:cNvCxnSpPr>
            <a:cxnSpLocks/>
          </p:cNvCxnSpPr>
          <p:nvPr/>
        </p:nvCxnSpPr>
        <p:spPr>
          <a:xfrm>
            <a:off x="7767719" y="2680485"/>
            <a:ext cx="0" cy="61795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線矢印コネクタ 80">
            <a:extLst>
              <a:ext uri="{FF2B5EF4-FFF2-40B4-BE49-F238E27FC236}">
                <a16:creationId xmlns:a16="http://schemas.microsoft.com/office/drawing/2014/main" id="{70105D77-6828-4A6F-BB9F-F50A3D11941C}"/>
              </a:ext>
            </a:extLst>
          </p:cNvPr>
          <p:cNvCxnSpPr>
            <a:cxnSpLocks/>
          </p:cNvCxnSpPr>
          <p:nvPr/>
        </p:nvCxnSpPr>
        <p:spPr>
          <a:xfrm>
            <a:off x="8334403" y="2680485"/>
            <a:ext cx="0" cy="61795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6" name="図 17">
            <a:extLst>
              <a:ext uri="{FF2B5EF4-FFF2-40B4-BE49-F238E27FC236}">
                <a16:creationId xmlns:a16="http://schemas.microsoft.com/office/drawing/2014/main" id="{74F5A4E0-9EF0-4DED-A84F-BA4A334DE9E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106302" y="2254225"/>
            <a:ext cx="462045" cy="441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1469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Rectangle 110">
            <a:extLst>
              <a:ext uri="{FF2B5EF4-FFF2-40B4-BE49-F238E27FC236}">
                <a16:creationId xmlns:a16="http://schemas.microsoft.com/office/drawing/2014/main" id="{A6196811-DF10-4F69-8F5E-08AE0002820B}"/>
              </a:ext>
            </a:extLst>
          </p:cNvPr>
          <p:cNvSpPr/>
          <p:nvPr/>
        </p:nvSpPr>
        <p:spPr>
          <a:xfrm>
            <a:off x="897621" y="2264537"/>
            <a:ext cx="5760689" cy="3931644"/>
          </a:xfrm>
          <a:prstGeom prst="rect">
            <a:avLst/>
          </a:prstGeom>
          <a:solidFill>
            <a:srgbClr val="F2F2F2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4649EE-FD20-4DEE-BA3F-4B7AED892906}"/>
              </a:ext>
            </a:extLst>
          </p:cNvPr>
          <p:cNvSpPr txBox="1"/>
          <p:nvPr/>
        </p:nvSpPr>
        <p:spPr>
          <a:xfrm>
            <a:off x="897621" y="1923802"/>
            <a:ext cx="5760690" cy="309411"/>
          </a:xfrm>
          <a:prstGeom prst="rect">
            <a:avLst/>
          </a:prstGeom>
          <a:solidFill>
            <a:srgbClr val="164368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IaaS : AI Development Cloud  Resources</a:t>
            </a:r>
          </a:p>
        </p:txBody>
      </p: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EB66F7FD-AE6E-4511-B6EC-026240B1CFF5}"/>
              </a:ext>
            </a:extLst>
          </p:cNvPr>
          <p:cNvGrpSpPr/>
          <p:nvPr/>
        </p:nvGrpSpPr>
        <p:grpSpPr>
          <a:xfrm>
            <a:off x="897621" y="6118677"/>
            <a:ext cx="5760690" cy="254241"/>
            <a:chOff x="113727" y="4242691"/>
            <a:chExt cx="5386321" cy="25424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389CA22-3A78-4766-A457-464C30BAF8F1}"/>
                </a:ext>
              </a:extLst>
            </p:cNvPr>
            <p:cNvSpPr/>
            <p:nvPr/>
          </p:nvSpPr>
          <p:spPr>
            <a:xfrm>
              <a:off x="113727" y="4246813"/>
              <a:ext cx="2701710" cy="250118"/>
            </a:xfrm>
            <a:prstGeom prst="rect">
              <a:avLst/>
            </a:prstGeom>
            <a:solidFill>
              <a:srgbClr val="002040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8AA1E11-3F85-49E2-9FEA-C413AD9227AB}"/>
                </a:ext>
              </a:extLst>
            </p:cNvPr>
            <p:cNvSpPr/>
            <p:nvPr/>
          </p:nvSpPr>
          <p:spPr>
            <a:xfrm>
              <a:off x="2815436" y="4242691"/>
              <a:ext cx="2684612" cy="254241"/>
            </a:xfrm>
            <a:prstGeom prst="rect">
              <a:avLst/>
            </a:prstGeom>
            <a:solidFill>
              <a:srgbClr val="00356B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BB51713-4BEA-475C-A0A7-BBAFE8991A98}"/>
                </a:ext>
              </a:extLst>
            </p:cNvPr>
            <p:cNvSpPr/>
            <p:nvPr/>
          </p:nvSpPr>
          <p:spPr>
            <a:xfrm>
              <a:off x="1398848" y="4251829"/>
              <a:ext cx="2765712" cy="164001"/>
            </a:xfrm>
            <a:prstGeom prst="rect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https://jingwora.github.io/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E4E11BE1-4A44-440D-A44A-3314CC8DED37}"/>
              </a:ext>
            </a:extLst>
          </p:cNvPr>
          <p:cNvSpPr txBox="1"/>
          <p:nvPr/>
        </p:nvSpPr>
        <p:spPr>
          <a:xfrm>
            <a:off x="897621" y="1610493"/>
            <a:ext cx="5760690" cy="351957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33" name="図 79">
            <a:extLst>
              <a:ext uri="{FF2B5EF4-FFF2-40B4-BE49-F238E27FC236}">
                <a16:creationId xmlns:a16="http://schemas.microsoft.com/office/drawing/2014/main" id="{3B33485E-9D22-489D-9075-01135B5944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9460" y="2300749"/>
            <a:ext cx="743010" cy="423414"/>
          </a:xfrm>
          <a:prstGeom prst="rect">
            <a:avLst/>
          </a:prstGeom>
        </p:spPr>
      </p:pic>
      <p:sp>
        <p:nvSpPr>
          <p:cNvPr id="34" name="正方形/長方形 38">
            <a:extLst>
              <a:ext uri="{FF2B5EF4-FFF2-40B4-BE49-F238E27FC236}">
                <a16:creationId xmlns:a16="http://schemas.microsoft.com/office/drawing/2014/main" id="{15032DAD-1045-4B7E-8017-2A742A839437}"/>
              </a:ext>
            </a:extLst>
          </p:cNvPr>
          <p:cNvSpPr/>
          <p:nvPr/>
        </p:nvSpPr>
        <p:spPr>
          <a:xfrm>
            <a:off x="3153643" y="2726224"/>
            <a:ext cx="3277246" cy="3305956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00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5" name="正方形/長方形 16">
            <a:extLst>
              <a:ext uri="{FF2B5EF4-FFF2-40B4-BE49-F238E27FC236}">
                <a16:creationId xmlns:a16="http://schemas.microsoft.com/office/drawing/2014/main" id="{990E2422-66CF-4670-A987-64506DCA4E4D}"/>
              </a:ext>
            </a:extLst>
          </p:cNvPr>
          <p:cNvSpPr/>
          <p:nvPr/>
        </p:nvSpPr>
        <p:spPr>
          <a:xfrm>
            <a:off x="1155797" y="2676408"/>
            <a:ext cx="1250375" cy="337030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00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6" name="正方形/長方形 7">
            <a:extLst>
              <a:ext uri="{FF2B5EF4-FFF2-40B4-BE49-F238E27FC236}">
                <a16:creationId xmlns:a16="http://schemas.microsoft.com/office/drawing/2014/main" id="{A43C18F3-5C7C-407B-84F0-F5AF2DD9A213}"/>
              </a:ext>
            </a:extLst>
          </p:cNvPr>
          <p:cNvSpPr/>
          <p:nvPr/>
        </p:nvSpPr>
        <p:spPr>
          <a:xfrm>
            <a:off x="1178462" y="2350595"/>
            <a:ext cx="1217669" cy="261610"/>
          </a:xfrm>
          <a:prstGeom prst="rect">
            <a:avLst/>
          </a:prstGeom>
          <a:solidFill>
            <a:srgbClr val="C6D9F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Local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68" name="図 23">
            <a:extLst>
              <a:ext uri="{FF2B5EF4-FFF2-40B4-BE49-F238E27FC236}">
                <a16:creationId xmlns:a16="http://schemas.microsoft.com/office/drawing/2014/main" id="{36B42A72-29ED-4CF3-AC99-D2D84B37E09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0928" y="3389896"/>
            <a:ext cx="440454" cy="440454"/>
          </a:xfrm>
          <a:prstGeom prst="rect">
            <a:avLst/>
          </a:prstGeom>
        </p:spPr>
      </p:pic>
      <p:sp>
        <p:nvSpPr>
          <p:cNvPr id="69" name="正方形/長方形 40">
            <a:extLst>
              <a:ext uri="{FF2B5EF4-FFF2-40B4-BE49-F238E27FC236}">
                <a16:creationId xmlns:a16="http://schemas.microsoft.com/office/drawing/2014/main" id="{EFA66C73-0373-472F-B56D-86F9CF4A665E}"/>
              </a:ext>
            </a:extLst>
          </p:cNvPr>
          <p:cNvSpPr/>
          <p:nvPr/>
        </p:nvSpPr>
        <p:spPr>
          <a:xfrm>
            <a:off x="1332304" y="3873334"/>
            <a:ext cx="94437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Developer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72" name="直線矢印コネクタ 47">
            <a:extLst>
              <a:ext uri="{FF2B5EF4-FFF2-40B4-BE49-F238E27FC236}">
                <a16:creationId xmlns:a16="http://schemas.microsoft.com/office/drawing/2014/main" id="{BA0F9012-DE04-4D7A-A454-D7AD2DDD89E8}"/>
              </a:ext>
            </a:extLst>
          </p:cNvPr>
          <p:cNvCxnSpPr>
            <a:cxnSpLocks/>
          </p:cNvCxnSpPr>
          <p:nvPr/>
        </p:nvCxnSpPr>
        <p:spPr>
          <a:xfrm>
            <a:off x="2208177" y="4417943"/>
            <a:ext cx="1106423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6" name="図 106">
            <a:extLst>
              <a:ext uri="{FF2B5EF4-FFF2-40B4-BE49-F238E27FC236}">
                <a16:creationId xmlns:a16="http://schemas.microsoft.com/office/drawing/2014/main" id="{8109625A-AA58-4F16-BF15-DD10A1E069D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26" r="27156"/>
          <a:stretch/>
        </p:blipFill>
        <p:spPr>
          <a:xfrm>
            <a:off x="1333047" y="4611946"/>
            <a:ext cx="367078" cy="410438"/>
          </a:xfrm>
          <a:prstGeom prst="rect">
            <a:avLst/>
          </a:prstGeom>
        </p:spPr>
      </p:pic>
      <p:pic>
        <p:nvPicPr>
          <p:cNvPr id="77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AD609BF3-9FC3-4B7F-9937-B5D38BE14C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1400" y="4629512"/>
            <a:ext cx="349191" cy="349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9" name="正方形/長方形 128">
            <a:extLst>
              <a:ext uri="{FF2B5EF4-FFF2-40B4-BE49-F238E27FC236}">
                <a16:creationId xmlns:a16="http://schemas.microsoft.com/office/drawing/2014/main" id="{391ABA9E-EF63-4813-922D-FBEE7400819E}"/>
              </a:ext>
            </a:extLst>
          </p:cNvPr>
          <p:cNvSpPr/>
          <p:nvPr/>
        </p:nvSpPr>
        <p:spPr>
          <a:xfrm>
            <a:off x="2609733" y="4731078"/>
            <a:ext cx="53451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80" name="グラフィックス 142">
            <a:extLst>
              <a:ext uri="{FF2B5EF4-FFF2-40B4-BE49-F238E27FC236}">
                <a16:creationId xmlns:a16="http://schemas.microsoft.com/office/drawing/2014/main" id="{F40C419E-9A65-4D10-844B-64A282C43B9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615640" y="4162152"/>
            <a:ext cx="371475" cy="488783"/>
          </a:xfrm>
          <a:prstGeom prst="rect">
            <a:avLst/>
          </a:prstGeom>
        </p:spPr>
      </p:pic>
      <p:pic>
        <p:nvPicPr>
          <p:cNvPr id="86" name="グラフィックス 62">
            <a:extLst>
              <a:ext uri="{FF2B5EF4-FFF2-40B4-BE49-F238E27FC236}">
                <a16:creationId xmlns:a16="http://schemas.microsoft.com/office/drawing/2014/main" id="{95C8C3E8-4C51-4D78-998B-AE168C64007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638410" y="3086817"/>
            <a:ext cx="476251" cy="476251"/>
          </a:xfrm>
          <a:prstGeom prst="rect">
            <a:avLst/>
          </a:prstGeom>
        </p:spPr>
      </p:pic>
      <p:sp>
        <p:nvSpPr>
          <p:cNvPr id="87" name="正方形/長方形 63">
            <a:extLst>
              <a:ext uri="{FF2B5EF4-FFF2-40B4-BE49-F238E27FC236}">
                <a16:creationId xmlns:a16="http://schemas.microsoft.com/office/drawing/2014/main" id="{E1D91890-DD07-4E92-9260-8146883DE348}"/>
              </a:ext>
            </a:extLst>
          </p:cNvPr>
          <p:cNvSpPr/>
          <p:nvPr/>
        </p:nvSpPr>
        <p:spPr>
          <a:xfrm>
            <a:off x="4502193" y="3636698"/>
            <a:ext cx="73657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Docker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91" name="図 68">
            <a:extLst>
              <a:ext uri="{FF2B5EF4-FFF2-40B4-BE49-F238E27FC236}">
                <a16:creationId xmlns:a16="http://schemas.microsoft.com/office/drawing/2014/main" id="{312E778C-6F1D-4312-918F-0EC3D2B6C91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26327" y="2971542"/>
            <a:ext cx="658671" cy="662456"/>
          </a:xfrm>
          <a:prstGeom prst="rect">
            <a:avLst/>
          </a:prstGeom>
        </p:spPr>
      </p:pic>
      <p:sp>
        <p:nvSpPr>
          <p:cNvPr id="92" name="正方形/長方形 69">
            <a:extLst>
              <a:ext uri="{FF2B5EF4-FFF2-40B4-BE49-F238E27FC236}">
                <a16:creationId xmlns:a16="http://schemas.microsoft.com/office/drawing/2014/main" id="{D6F0A060-5045-4E5A-B414-6763DB444941}"/>
              </a:ext>
            </a:extLst>
          </p:cNvPr>
          <p:cNvSpPr/>
          <p:nvPr/>
        </p:nvSpPr>
        <p:spPr>
          <a:xfrm>
            <a:off x="3601298" y="3637873"/>
            <a:ext cx="75233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Virtual</a:t>
            </a:r>
          </a:p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Machine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2" name="図 75">
            <a:extLst>
              <a:ext uri="{FF2B5EF4-FFF2-40B4-BE49-F238E27FC236}">
                <a16:creationId xmlns:a16="http://schemas.microsoft.com/office/drawing/2014/main" id="{63CA4E27-6429-4B0F-BE9F-C51EB63AEF6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76620" y="4425659"/>
            <a:ext cx="369731" cy="372574"/>
          </a:xfrm>
          <a:prstGeom prst="rect">
            <a:avLst/>
          </a:prstGeom>
        </p:spPr>
      </p:pic>
      <p:sp>
        <p:nvSpPr>
          <p:cNvPr id="3" name="正方形/長方形 105">
            <a:extLst>
              <a:ext uri="{FF2B5EF4-FFF2-40B4-BE49-F238E27FC236}">
                <a16:creationId xmlns:a16="http://schemas.microsoft.com/office/drawing/2014/main" id="{9F705730-3830-4AF2-9208-AF87881F58F4}"/>
              </a:ext>
            </a:extLst>
          </p:cNvPr>
          <p:cNvSpPr/>
          <p:nvPr/>
        </p:nvSpPr>
        <p:spPr>
          <a:xfrm>
            <a:off x="3502625" y="4936916"/>
            <a:ext cx="734496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Network</a:t>
            </a:r>
          </a:p>
          <a:p>
            <a:pPr algn="ctr"/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Security</a:t>
            </a:r>
          </a:p>
        </p:txBody>
      </p:sp>
      <p:sp>
        <p:nvSpPr>
          <p:cNvPr id="6" name="正方形/長方形 115">
            <a:extLst>
              <a:ext uri="{FF2B5EF4-FFF2-40B4-BE49-F238E27FC236}">
                <a16:creationId xmlns:a16="http://schemas.microsoft.com/office/drawing/2014/main" id="{7A248085-28FB-4A06-913E-FB73305A21EF}"/>
              </a:ext>
            </a:extLst>
          </p:cNvPr>
          <p:cNvSpPr/>
          <p:nvPr/>
        </p:nvSpPr>
        <p:spPr>
          <a:xfrm>
            <a:off x="5404452" y="3636698"/>
            <a:ext cx="777777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Compute</a:t>
            </a:r>
            <a:endParaRPr lang="ja-JP" altLang="en-US" sz="105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0" name="Picture 6" descr="ãcompute icon pngãã®ç»åæ¤ç´¢çµæ">
            <a:extLst>
              <a:ext uri="{FF2B5EF4-FFF2-40B4-BE49-F238E27FC236}">
                <a16:creationId xmlns:a16="http://schemas.microsoft.com/office/drawing/2014/main" id="{470E2515-3517-4874-86E5-1EFA7DAB25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4977" y="3066450"/>
            <a:ext cx="568767" cy="568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グラフィックス 5122">
            <a:extLst>
              <a:ext uri="{FF2B5EF4-FFF2-40B4-BE49-F238E27FC236}">
                <a16:creationId xmlns:a16="http://schemas.microsoft.com/office/drawing/2014/main" id="{839315F8-6728-4E67-90BA-ECC5F21EA98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626327" y="4363407"/>
            <a:ext cx="393595" cy="393595"/>
          </a:xfrm>
          <a:prstGeom prst="rect">
            <a:avLst/>
          </a:prstGeom>
        </p:spPr>
      </p:pic>
      <p:sp>
        <p:nvSpPr>
          <p:cNvPr id="12" name="正方形/長方形 72">
            <a:extLst>
              <a:ext uri="{FF2B5EF4-FFF2-40B4-BE49-F238E27FC236}">
                <a16:creationId xmlns:a16="http://schemas.microsoft.com/office/drawing/2014/main" id="{421E00F5-90C4-412F-8B5D-A576F06004D8}"/>
              </a:ext>
            </a:extLst>
          </p:cNvPr>
          <p:cNvSpPr/>
          <p:nvPr/>
        </p:nvSpPr>
        <p:spPr>
          <a:xfrm>
            <a:off x="4431409" y="4835784"/>
            <a:ext cx="736021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Bob </a:t>
            </a:r>
          </a:p>
          <a:p>
            <a:pPr algn="ctr"/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Storage</a:t>
            </a:r>
            <a:endParaRPr lang="ja-JP" altLang="en-US" sz="105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243738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正方形/長方形 50">
            <a:extLst>
              <a:ext uri="{FF2B5EF4-FFF2-40B4-BE49-F238E27FC236}">
                <a16:creationId xmlns:a16="http://schemas.microsoft.com/office/drawing/2014/main" id="{7E13C227-774E-4C9C-AC43-93A2672DCAF3}"/>
              </a:ext>
            </a:extLst>
          </p:cNvPr>
          <p:cNvSpPr/>
          <p:nvPr/>
        </p:nvSpPr>
        <p:spPr>
          <a:xfrm>
            <a:off x="251520" y="1889702"/>
            <a:ext cx="8758216" cy="456363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3" name="正方形/長方形 52">
            <a:extLst>
              <a:ext uri="{FF2B5EF4-FFF2-40B4-BE49-F238E27FC236}">
                <a16:creationId xmlns:a16="http://schemas.microsoft.com/office/drawing/2014/main" id="{28E55413-6CC4-4C67-904F-55E02D9A170A}"/>
              </a:ext>
            </a:extLst>
          </p:cNvPr>
          <p:cNvSpPr/>
          <p:nvPr/>
        </p:nvSpPr>
        <p:spPr>
          <a:xfrm>
            <a:off x="2422313" y="2477553"/>
            <a:ext cx="6470165" cy="380539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4" name="正方形/長方形 138">
            <a:extLst>
              <a:ext uri="{FF2B5EF4-FFF2-40B4-BE49-F238E27FC236}">
                <a16:creationId xmlns:a16="http://schemas.microsoft.com/office/drawing/2014/main" id="{2F62C1FB-9874-4773-A042-48970813D5C6}"/>
              </a:ext>
            </a:extLst>
          </p:cNvPr>
          <p:cNvSpPr/>
          <p:nvPr/>
        </p:nvSpPr>
        <p:spPr>
          <a:xfrm>
            <a:off x="2551616" y="5165293"/>
            <a:ext cx="3028496" cy="1027689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5" name="タイトル 1">
            <a:extLst>
              <a:ext uri="{FF2B5EF4-FFF2-40B4-BE49-F238E27FC236}">
                <a16:creationId xmlns:a16="http://schemas.microsoft.com/office/drawing/2014/main" id="{D68A7C1A-74C0-46FD-B059-D6F530912B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116632"/>
            <a:ext cx="6203032" cy="490066"/>
          </a:xfrm>
        </p:spPr>
        <p:txBody>
          <a:bodyPr>
            <a:normAutofit fontScale="90000"/>
          </a:bodyPr>
          <a:lstStyle/>
          <a:p>
            <a:r>
              <a:rPr lang="en-US" altLang="zh-TW" dirty="0"/>
              <a:t>AI</a:t>
            </a:r>
            <a:r>
              <a:rPr lang="zh-TW" altLang="en-US" dirty="0"/>
              <a:t>環境構築：</a:t>
            </a:r>
            <a:r>
              <a:rPr lang="ja-JP" altLang="en-US" sz="2400" dirty="0"/>
              <a:t>推論モデル・</a:t>
            </a:r>
            <a:r>
              <a:rPr lang="en-US" altLang="zh-TW" sz="2400" dirty="0"/>
              <a:t>Kubernetes</a:t>
            </a:r>
            <a:endParaRPr kumimoji="1" lang="ja-JP" altLang="en-US" dirty="0"/>
          </a:p>
        </p:txBody>
      </p:sp>
      <p:sp>
        <p:nvSpPr>
          <p:cNvPr id="76" name="スライド番号プレースホルダー 3">
            <a:extLst>
              <a:ext uri="{FF2B5EF4-FFF2-40B4-BE49-F238E27FC236}">
                <a16:creationId xmlns:a16="http://schemas.microsoft.com/office/drawing/2014/main" id="{FF4AB3E0-D7DF-41B7-AE2B-E540FEDE4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77688" y="6619653"/>
            <a:ext cx="432048" cy="238348"/>
          </a:xfrm>
        </p:spPr>
        <p:txBody>
          <a:bodyPr/>
          <a:lstStyle/>
          <a:p>
            <a:fld id="{890BCC19-7FCF-499F-B42E-3E574E6935F2}" type="slidenum">
              <a:rPr lang="ja-JP" altLang="en-US" smtClean="0"/>
              <a:pPr/>
              <a:t>17</a:t>
            </a:fld>
            <a:endParaRPr lang="ja-JP" altLang="en-US" dirty="0"/>
          </a:p>
        </p:txBody>
      </p:sp>
      <p:graphicFrame>
        <p:nvGraphicFramePr>
          <p:cNvPr id="77" name="表 12">
            <a:extLst>
              <a:ext uri="{FF2B5EF4-FFF2-40B4-BE49-F238E27FC236}">
                <a16:creationId xmlns:a16="http://schemas.microsoft.com/office/drawing/2014/main" id="{89E04D08-C482-46D3-A0E5-8E06216022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2659432"/>
              </p:ext>
            </p:extLst>
          </p:nvPr>
        </p:nvGraphicFramePr>
        <p:xfrm>
          <a:off x="283603" y="791000"/>
          <a:ext cx="8608876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45528">
                  <a:extLst>
                    <a:ext uri="{9D8B030D-6E8A-4147-A177-3AD203B41FA5}">
                      <a16:colId xmlns:a16="http://schemas.microsoft.com/office/drawing/2014/main" val="678374258"/>
                    </a:ext>
                  </a:extLst>
                </a:gridCol>
                <a:gridCol w="7463348">
                  <a:extLst>
                    <a:ext uri="{9D8B030D-6E8A-4147-A177-3AD203B41FA5}">
                      <a16:colId xmlns:a16="http://schemas.microsoft.com/office/drawing/2014/main" val="680499345"/>
                    </a:ext>
                  </a:extLst>
                </a:gridCol>
              </a:tblGrid>
              <a:tr h="188491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>
                          <a:solidFill>
                            <a:schemeClr val="bg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項目</a:t>
                      </a:r>
                    </a:p>
                  </a:txBody>
                  <a:tcPr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>
                          <a:solidFill>
                            <a:schemeClr val="bg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内容</a:t>
                      </a:r>
                    </a:p>
                  </a:txBody>
                  <a:tcPr>
                    <a:solidFill>
                      <a:srgbClr val="C050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7635438"/>
                  </a:ext>
                </a:extLst>
              </a:tr>
              <a:tr h="170244">
                <a:tc>
                  <a:txBody>
                    <a:bodyPr/>
                    <a:lstStyle/>
                    <a:p>
                      <a:r>
                        <a:rPr kumimoji="1" lang="ja-JP" altLang="en-US" sz="140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企業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zh-TW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電化製品　</a:t>
                      </a:r>
                      <a:r>
                        <a:rPr kumimoji="1" lang="ja-JP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技術</a:t>
                      </a:r>
                      <a:r>
                        <a:rPr kumimoji="1" lang="zh-TW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開発部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9334762"/>
                  </a:ext>
                </a:extLst>
              </a:tr>
              <a:tr h="188491">
                <a:tc>
                  <a:txBody>
                    <a:bodyPr/>
                    <a:lstStyle/>
                    <a:p>
                      <a:r>
                        <a:rPr kumimoji="1" lang="ja-JP" altLang="en-US" sz="140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開発期間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2</a:t>
                      </a:r>
                      <a:r>
                        <a:rPr kumimoji="1" lang="ja-JP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ヶ月　</a:t>
                      </a:r>
                      <a:r>
                        <a:rPr kumimoji="1" lang="en-US" altLang="ja-JP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Hands-on</a:t>
                      </a:r>
                      <a:r>
                        <a:rPr kumimoji="1" lang="ja-JP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資料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8567714"/>
                  </a:ext>
                </a:extLst>
              </a:tr>
            </a:tbl>
          </a:graphicData>
        </a:graphic>
      </p:graphicFrame>
      <p:cxnSp>
        <p:nvCxnSpPr>
          <p:cNvPr id="78" name="直線矢印コネクタ 141">
            <a:extLst>
              <a:ext uri="{FF2B5EF4-FFF2-40B4-BE49-F238E27FC236}">
                <a16:creationId xmlns:a16="http://schemas.microsoft.com/office/drawing/2014/main" id="{C084FFEB-3C59-404F-841F-09E12124439A}"/>
              </a:ext>
            </a:extLst>
          </p:cNvPr>
          <p:cNvCxnSpPr>
            <a:cxnSpLocks/>
          </p:cNvCxnSpPr>
          <p:nvPr/>
        </p:nvCxnSpPr>
        <p:spPr>
          <a:xfrm>
            <a:off x="-2254897" y="9552512"/>
            <a:ext cx="1338772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9" name="図 51">
            <a:extLst>
              <a:ext uri="{FF2B5EF4-FFF2-40B4-BE49-F238E27FC236}">
                <a16:creationId xmlns:a16="http://schemas.microsoft.com/office/drawing/2014/main" id="{D2A5A4A3-1F77-48D4-9F93-ACA52374C6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7742" y="2013642"/>
            <a:ext cx="899042" cy="512331"/>
          </a:xfrm>
          <a:prstGeom prst="rect">
            <a:avLst/>
          </a:prstGeom>
        </p:spPr>
      </p:pic>
      <p:sp>
        <p:nvSpPr>
          <p:cNvPr id="80" name="正方形/長方形 54">
            <a:extLst>
              <a:ext uri="{FF2B5EF4-FFF2-40B4-BE49-F238E27FC236}">
                <a16:creationId xmlns:a16="http://schemas.microsoft.com/office/drawing/2014/main" id="{62E65209-3C5F-45D6-BC3A-251C26322E44}"/>
              </a:ext>
            </a:extLst>
          </p:cNvPr>
          <p:cNvSpPr/>
          <p:nvPr/>
        </p:nvSpPr>
        <p:spPr>
          <a:xfrm>
            <a:off x="395535" y="2204875"/>
            <a:ext cx="1250375" cy="407807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1" name="正方形/長方形 55">
            <a:extLst>
              <a:ext uri="{FF2B5EF4-FFF2-40B4-BE49-F238E27FC236}">
                <a16:creationId xmlns:a16="http://schemas.microsoft.com/office/drawing/2014/main" id="{3E0C0A10-25BD-4259-9EAB-F55EBC1C2DD0}"/>
              </a:ext>
            </a:extLst>
          </p:cNvPr>
          <p:cNvSpPr/>
          <p:nvPr/>
        </p:nvSpPr>
        <p:spPr>
          <a:xfrm>
            <a:off x="411350" y="2189822"/>
            <a:ext cx="492443" cy="276999"/>
          </a:xfrm>
          <a:prstGeom prst="rect">
            <a:avLst/>
          </a:prstGeom>
          <a:solidFill>
            <a:srgbClr val="C6D9F1"/>
          </a:solidFill>
        </p:spPr>
        <p:txBody>
          <a:bodyPr wrap="square">
            <a:spAutoFit/>
          </a:bodyPr>
          <a:lstStyle/>
          <a:p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社内</a:t>
            </a:r>
          </a:p>
        </p:txBody>
      </p:sp>
      <p:pic>
        <p:nvPicPr>
          <p:cNvPr id="82" name="図 56">
            <a:extLst>
              <a:ext uri="{FF2B5EF4-FFF2-40B4-BE49-F238E27FC236}">
                <a16:creationId xmlns:a16="http://schemas.microsoft.com/office/drawing/2014/main" id="{9F0D9A6A-BF35-4A86-BF2E-8C33BB8263B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170" y="3065032"/>
            <a:ext cx="440454" cy="440454"/>
          </a:xfrm>
          <a:prstGeom prst="rect">
            <a:avLst/>
          </a:prstGeom>
        </p:spPr>
      </p:pic>
      <p:pic>
        <p:nvPicPr>
          <p:cNvPr id="83" name="図 59">
            <a:extLst>
              <a:ext uri="{FF2B5EF4-FFF2-40B4-BE49-F238E27FC236}">
                <a16:creationId xmlns:a16="http://schemas.microsoft.com/office/drawing/2014/main" id="{43CB70F9-5517-4387-BE1E-52BEEA15498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41" y="5404867"/>
            <a:ext cx="440454" cy="440454"/>
          </a:xfrm>
          <a:prstGeom prst="rect">
            <a:avLst/>
          </a:prstGeom>
        </p:spPr>
      </p:pic>
      <p:sp>
        <p:nvSpPr>
          <p:cNvPr id="84" name="正方形/長方形 64">
            <a:extLst>
              <a:ext uri="{FF2B5EF4-FFF2-40B4-BE49-F238E27FC236}">
                <a16:creationId xmlns:a16="http://schemas.microsoft.com/office/drawing/2014/main" id="{32C3D0F0-8D6C-4EB1-BC2C-DD0AD8B9CCBE}"/>
              </a:ext>
            </a:extLst>
          </p:cNvPr>
          <p:cNvSpPr/>
          <p:nvPr/>
        </p:nvSpPr>
        <p:spPr>
          <a:xfrm>
            <a:off x="645776" y="3546962"/>
            <a:ext cx="70952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開発者</a:t>
            </a:r>
          </a:p>
        </p:txBody>
      </p:sp>
      <p:sp>
        <p:nvSpPr>
          <p:cNvPr id="85" name="正方形/長方形 70">
            <a:extLst>
              <a:ext uri="{FF2B5EF4-FFF2-40B4-BE49-F238E27FC236}">
                <a16:creationId xmlns:a16="http://schemas.microsoft.com/office/drawing/2014/main" id="{D90F5D7C-BB72-4DB7-8ED7-5B47CCF9380B}"/>
              </a:ext>
            </a:extLst>
          </p:cNvPr>
          <p:cNvSpPr/>
          <p:nvPr/>
        </p:nvSpPr>
        <p:spPr>
          <a:xfrm>
            <a:off x="728243" y="5888305"/>
            <a:ext cx="70952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ユーザー</a:t>
            </a:r>
          </a:p>
        </p:txBody>
      </p:sp>
      <p:sp>
        <p:nvSpPr>
          <p:cNvPr id="86" name="正方形/長方形 71">
            <a:extLst>
              <a:ext uri="{FF2B5EF4-FFF2-40B4-BE49-F238E27FC236}">
                <a16:creationId xmlns:a16="http://schemas.microsoft.com/office/drawing/2014/main" id="{49A9FCFB-1792-4D33-8354-ACC1A5B00219}"/>
              </a:ext>
            </a:extLst>
          </p:cNvPr>
          <p:cNvSpPr/>
          <p:nvPr/>
        </p:nvSpPr>
        <p:spPr>
          <a:xfrm>
            <a:off x="2422314" y="2498287"/>
            <a:ext cx="1117614" cy="276999"/>
          </a:xfrm>
          <a:prstGeom prst="rect">
            <a:avLst/>
          </a:prstGeom>
          <a:solidFill>
            <a:srgbClr val="C6D9F1"/>
          </a:solidFill>
        </p:spPr>
        <p:txBody>
          <a:bodyPr wrap="none">
            <a:spAutoFit/>
          </a:bodyPr>
          <a:lstStyle/>
          <a:p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リソースグループ</a:t>
            </a:r>
          </a:p>
        </p:txBody>
      </p:sp>
      <p:sp>
        <p:nvSpPr>
          <p:cNvPr id="87" name="正方形/長方形 73">
            <a:extLst>
              <a:ext uri="{FF2B5EF4-FFF2-40B4-BE49-F238E27FC236}">
                <a16:creationId xmlns:a16="http://schemas.microsoft.com/office/drawing/2014/main" id="{BBECAB15-CA13-4F3D-9665-C643664E7093}"/>
              </a:ext>
            </a:extLst>
          </p:cNvPr>
          <p:cNvSpPr/>
          <p:nvPr/>
        </p:nvSpPr>
        <p:spPr>
          <a:xfrm>
            <a:off x="2555776" y="2827293"/>
            <a:ext cx="3042781" cy="2250744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88" name="直線矢印コネクタ 74">
            <a:extLst>
              <a:ext uri="{FF2B5EF4-FFF2-40B4-BE49-F238E27FC236}">
                <a16:creationId xmlns:a16="http://schemas.microsoft.com/office/drawing/2014/main" id="{62234EDE-0AAC-43DC-B81F-648F55430C10}"/>
              </a:ext>
            </a:extLst>
          </p:cNvPr>
          <p:cNvCxnSpPr>
            <a:cxnSpLocks/>
          </p:cNvCxnSpPr>
          <p:nvPr/>
        </p:nvCxnSpPr>
        <p:spPr>
          <a:xfrm>
            <a:off x="1407782" y="5690101"/>
            <a:ext cx="2156106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9" name="グラフィックス 82">
            <a:extLst>
              <a:ext uri="{FF2B5EF4-FFF2-40B4-BE49-F238E27FC236}">
                <a16:creationId xmlns:a16="http://schemas.microsoft.com/office/drawing/2014/main" id="{3D3D6E86-E23F-42E3-9D8D-79B6A59DD6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724825" y="3358685"/>
            <a:ext cx="516209" cy="516209"/>
          </a:xfrm>
          <a:prstGeom prst="rect">
            <a:avLst/>
          </a:prstGeom>
        </p:spPr>
      </p:pic>
      <p:pic>
        <p:nvPicPr>
          <p:cNvPr id="90" name="グラフィックス 83">
            <a:extLst>
              <a:ext uri="{FF2B5EF4-FFF2-40B4-BE49-F238E27FC236}">
                <a16:creationId xmlns:a16="http://schemas.microsoft.com/office/drawing/2014/main" id="{3CD035A8-6F3F-42A7-B5E3-CADA9AA0ACD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881762" y="3432803"/>
            <a:ext cx="393595" cy="393595"/>
          </a:xfrm>
          <a:prstGeom prst="rect">
            <a:avLst/>
          </a:prstGeom>
        </p:spPr>
      </p:pic>
      <p:pic>
        <p:nvPicPr>
          <p:cNvPr id="91" name="グラフィックス 84">
            <a:extLst>
              <a:ext uri="{FF2B5EF4-FFF2-40B4-BE49-F238E27FC236}">
                <a16:creationId xmlns:a16="http://schemas.microsoft.com/office/drawing/2014/main" id="{082EE11B-650B-43A6-8959-B297E39B3480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057767" y="2924441"/>
            <a:ext cx="317843" cy="342241"/>
          </a:xfrm>
          <a:prstGeom prst="rect">
            <a:avLst/>
          </a:prstGeom>
        </p:spPr>
      </p:pic>
      <p:sp>
        <p:nvSpPr>
          <p:cNvPr id="92" name="正方形/長方形 87">
            <a:extLst>
              <a:ext uri="{FF2B5EF4-FFF2-40B4-BE49-F238E27FC236}">
                <a16:creationId xmlns:a16="http://schemas.microsoft.com/office/drawing/2014/main" id="{47776185-8A89-4571-89AC-7587BF6BD545}"/>
              </a:ext>
            </a:extLst>
          </p:cNvPr>
          <p:cNvSpPr/>
          <p:nvPr/>
        </p:nvSpPr>
        <p:spPr>
          <a:xfrm>
            <a:off x="3493572" y="2972876"/>
            <a:ext cx="158248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ML</a:t>
            </a:r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サービスワークスペース</a:t>
            </a:r>
          </a:p>
        </p:txBody>
      </p:sp>
      <p:sp>
        <p:nvSpPr>
          <p:cNvPr id="93" name="正方形/長方形 88">
            <a:extLst>
              <a:ext uri="{FF2B5EF4-FFF2-40B4-BE49-F238E27FC236}">
                <a16:creationId xmlns:a16="http://schemas.microsoft.com/office/drawing/2014/main" id="{C8EE5ABE-0B24-4D6F-8468-03A82757C780}"/>
              </a:ext>
            </a:extLst>
          </p:cNvPr>
          <p:cNvSpPr/>
          <p:nvPr/>
        </p:nvSpPr>
        <p:spPr>
          <a:xfrm>
            <a:off x="2720329" y="3884002"/>
            <a:ext cx="78258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ストレージ</a:t>
            </a:r>
          </a:p>
        </p:txBody>
      </p:sp>
      <p:sp>
        <p:nvSpPr>
          <p:cNvPr id="94" name="正方形/長方形 89">
            <a:extLst>
              <a:ext uri="{FF2B5EF4-FFF2-40B4-BE49-F238E27FC236}">
                <a16:creationId xmlns:a16="http://schemas.microsoft.com/office/drawing/2014/main" id="{B4193E14-67B7-49F8-9B9A-70788A1695D7}"/>
              </a:ext>
            </a:extLst>
          </p:cNvPr>
          <p:cNvSpPr/>
          <p:nvPr/>
        </p:nvSpPr>
        <p:spPr>
          <a:xfrm>
            <a:off x="4642549" y="3919297"/>
            <a:ext cx="6976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レジストリ</a:t>
            </a:r>
          </a:p>
        </p:txBody>
      </p:sp>
      <p:sp>
        <p:nvSpPr>
          <p:cNvPr id="95" name="正方形/長方形 93">
            <a:extLst>
              <a:ext uri="{FF2B5EF4-FFF2-40B4-BE49-F238E27FC236}">
                <a16:creationId xmlns:a16="http://schemas.microsoft.com/office/drawing/2014/main" id="{F608E753-DBA8-4F4B-B00D-85D2BB7F28F9}"/>
              </a:ext>
            </a:extLst>
          </p:cNvPr>
          <p:cNvSpPr/>
          <p:nvPr/>
        </p:nvSpPr>
        <p:spPr>
          <a:xfrm>
            <a:off x="3551941" y="3925841"/>
            <a:ext cx="110318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コンピューティング</a:t>
            </a:r>
          </a:p>
        </p:txBody>
      </p:sp>
      <p:pic>
        <p:nvPicPr>
          <p:cNvPr id="96" name="Picture 6" descr="ãcompute icon pngãã®ç»åæ¤ç´¢çµæ">
            <a:extLst>
              <a:ext uri="{FF2B5EF4-FFF2-40B4-BE49-F238E27FC236}">
                <a16:creationId xmlns:a16="http://schemas.microsoft.com/office/drawing/2014/main" id="{D4B7D5EF-0602-483B-A7BF-69530F4998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920" y="3343988"/>
            <a:ext cx="517060" cy="517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" name="図 97">
            <a:extLst>
              <a:ext uri="{FF2B5EF4-FFF2-40B4-BE49-F238E27FC236}">
                <a16:creationId xmlns:a16="http://schemas.microsoft.com/office/drawing/2014/main" id="{BDDF03FD-1E1E-45FA-8DF0-A536E8BD1D9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469446" y="2769113"/>
            <a:ext cx="369731" cy="372574"/>
          </a:xfrm>
          <a:prstGeom prst="rect">
            <a:avLst/>
          </a:prstGeom>
        </p:spPr>
      </p:pic>
      <p:cxnSp>
        <p:nvCxnSpPr>
          <p:cNvPr id="98" name="直線矢印コネクタ 99">
            <a:extLst>
              <a:ext uri="{FF2B5EF4-FFF2-40B4-BE49-F238E27FC236}">
                <a16:creationId xmlns:a16="http://schemas.microsoft.com/office/drawing/2014/main" id="{A089AE77-5E3E-43C3-AE5C-E1BF00D478FE}"/>
              </a:ext>
            </a:extLst>
          </p:cNvPr>
          <p:cNvCxnSpPr>
            <a:cxnSpLocks/>
          </p:cNvCxnSpPr>
          <p:nvPr/>
        </p:nvCxnSpPr>
        <p:spPr>
          <a:xfrm>
            <a:off x="1475656" y="4437112"/>
            <a:ext cx="1106423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正方形/長方形 100">
            <a:extLst>
              <a:ext uri="{FF2B5EF4-FFF2-40B4-BE49-F238E27FC236}">
                <a16:creationId xmlns:a16="http://schemas.microsoft.com/office/drawing/2014/main" id="{C53F8D5A-13E3-468A-AECD-91665A6B54F4}"/>
              </a:ext>
            </a:extLst>
          </p:cNvPr>
          <p:cNvSpPr/>
          <p:nvPr/>
        </p:nvSpPr>
        <p:spPr>
          <a:xfrm>
            <a:off x="1652723" y="6093296"/>
            <a:ext cx="78258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認証</a:t>
            </a:r>
          </a:p>
        </p:txBody>
      </p:sp>
      <p:sp>
        <p:nvSpPr>
          <p:cNvPr id="100" name="正方形/長方形 101">
            <a:extLst>
              <a:ext uri="{FF2B5EF4-FFF2-40B4-BE49-F238E27FC236}">
                <a16:creationId xmlns:a16="http://schemas.microsoft.com/office/drawing/2014/main" id="{F4ACA075-74BE-4D4C-BDC2-8FFEA1DD97A3}"/>
              </a:ext>
            </a:extLst>
          </p:cNvPr>
          <p:cNvSpPr/>
          <p:nvPr/>
        </p:nvSpPr>
        <p:spPr>
          <a:xfrm>
            <a:off x="1670602" y="3724928"/>
            <a:ext cx="78258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認証</a:t>
            </a:r>
          </a:p>
        </p:txBody>
      </p:sp>
      <p:pic>
        <p:nvPicPr>
          <p:cNvPr id="101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3B20E2EF-D392-435A-B4E9-9F4C158984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3963" y="4232952"/>
            <a:ext cx="349191" cy="349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" name="正方形/長方形 107">
            <a:extLst>
              <a:ext uri="{FF2B5EF4-FFF2-40B4-BE49-F238E27FC236}">
                <a16:creationId xmlns:a16="http://schemas.microsoft.com/office/drawing/2014/main" id="{6AA8D8CB-E81F-4E35-A1F6-4AD594896491}"/>
              </a:ext>
            </a:extLst>
          </p:cNvPr>
          <p:cNvSpPr/>
          <p:nvPr/>
        </p:nvSpPr>
        <p:spPr>
          <a:xfrm>
            <a:off x="2817637" y="4690816"/>
            <a:ext cx="58796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データ</a:t>
            </a:r>
          </a:p>
        </p:txBody>
      </p:sp>
      <p:pic>
        <p:nvPicPr>
          <p:cNvPr id="103" name="グラフィックス 108">
            <a:extLst>
              <a:ext uri="{FF2B5EF4-FFF2-40B4-BE49-F238E27FC236}">
                <a16:creationId xmlns:a16="http://schemas.microsoft.com/office/drawing/2014/main" id="{00F4FA74-AC96-48C9-BD8B-AB799251D5A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850897" y="3224728"/>
            <a:ext cx="371475" cy="488783"/>
          </a:xfrm>
          <a:prstGeom prst="rect">
            <a:avLst/>
          </a:prstGeom>
        </p:spPr>
      </p:pic>
      <p:pic>
        <p:nvPicPr>
          <p:cNvPr id="104" name="グラフィックス 110">
            <a:extLst>
              <a:ext uri="{FF2B5EF4-FFF2-40B4-BE49-F238E27FC236}">
                <a16:creationId xmlns:a16="http://schemas.microsoft.com/office/drawing/2014/main" id="{23D46BAE-1041-407E-AA0B-0CDDA62CBF5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854165" y="5550874"/>
            <a:ext cx="371475" cy="488783"/>
          </a:xfrm>
          <a:prstGeom prst="rect">
            <a:avLst/>
          </a:prstGeom>
        </p:spPr>
      </p:pic>
      <p:cxnSp>
        <p:nvCxnSpPr>
          <p:cNvPr id="105" name="直線矢印コネクタ 111">
            <a:extLst>
              <a:ext uri="{FF2B5EF4-FFF2-40B4-BE49-F238E27FC236}">
                <a16:creationId xmlns:a16="http://schemas.microsoft.com/office/drawing/2014/main" id="{AB35CED4-22BC-4F01-B23A-78A95C615D9B}"/>
              </a:ext>
            </a:extLst>
          </p:cNvPr>
          <p:cNvCxnSpPr>
            <a:cxnSpLocks/>
          </p:cNvCxnSpPr>
          <p:nvPr/>
        </p:nvCxnSpPr>
        <p:spPr>
          <a:xfrm>
            <a:off x="3726349" y="4437112"/>
            <a:ext cx="831272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正方形/長方形 112">
            <a:extLst>
              <a:ext uri="{FF2B5EF4-FFF2-40B4-BE49-F238E27FC236}">
                <a16:creationId xmlns:a16="http://schemas.microsoft.com/office/drawing/2014/main" id="{576277F9-8C6A-4251-9437-04ADEF75306C}"/>
              </a:ext>
            </a:extLst>
          </p:cNvPr>
          <p:cNvSpPr/>
          <p:nvPr/>
        </p:nvSpPr>
        <p:spPr>
          <a:xfrm>
            <a:off x="3827401" y="4565483"/>
            <a:ext cx="58796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学習</a:t>
            </a:r>
          </a:p>
        </p:txBody>
      </p:sp>
      <p:sp>
        <p:nvSpPr>
          <p:cNvPr id="107" name="正方形/長方形 113">
            <a:extLst>
              <a:ext uri="{FF2B5EF4-FFF2-40B4-BE49-F238E27FC236}">
                <a16:creationId xmlns:a16="http://schemas.microsoft.com/office/drawing/2014/main" id="{DB7EDE1A-F98B-449C-A49F-92EFD46ACD19}"/>
              </a:ext>
            </a:extLst>
          </p:cNvPr>
          <p:cNvSpPr/>
          <p:nvPr/>
        </p:nvSpPr>
        <p:spPr>
          <a:xfrm>
            <a:off x="4696688" y="4599709"/>
            <a:ext cx="58281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モデル</a:t>
            </a:r>
          </a:p>
        </p:txBody>
      </p:sp>
      <p:pic>
        <p:nvPicPr>
          <p:cNvPr id="108" name="図 114">
            <a:extLst>
              <a:ext uri="{FF2B5EF4-FFF2-40B4-BE49-F238E27FC236}">
                <a16:creationId xmlns:a16="http://schemas.microsoft.com/office/drawing/2014/main" id="{3C79172B-9D36-4D1D-8D8C-EA61A644BFB7}"/>
              </a:ext>
            </a:extLst>
          </p:cNvPr>
          <p:cNvPicPr>
            <a:picLocks noChangeAspect="1"/>
          </p:cNvPicPr>
          <p:nvPr/>
        </p:nvPicPr>
        <p:blipFill>
          <a:blip r:embed="rId16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716016" y="4149080"/>
            <a:ext cx="457850" cy="460481"/>
          </a:xfrm>
          <a:prstGeom prst="rect">
            <a:avLst/>
          </a:prstGeom>
        </p:spPr>
      </p:pic>
      <p:sp>
        <p:nvSpPr>
          <p:cNvPr id="109" name="正方形/長方形 115">
            <a:extLst>
              <a:ext uri="{FF2B5EF4-FFF2-40B4-BE49-F238E27FC236}">
                <a16:creationId xmlns:a16="http://schemas.microsoft.com/office/drawing/2014/main" id="{2F90A808-E1CE-4D5E-A489-B24570F0E076}"/>
              </a:ext>
            </a:extLst>
          </p:cNvPr>
          <p:cNvSpPr/>
          <p:nvPr/>
        </p:nvSpPr>
        <p:spPr>
          <a:xfrm>
            <a:off x="2650659" y="3383960"/>
            <a:ext cx="926310" cy="1557690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10" name="正方形/長方形 116">
            <a:extLst>
              <a:ext uri="{FF2B5EF4-FFF2-40B4-BE49-F238E27FC236}">
                <a16:creationId xmlns:a16="http://schemas.microsoft.com/office/drawing/2014/main" id="{7D5B337A-058B-4041-9E64-1D84802A583C}"/>
              </a:ext>
            </a:extLst>
          </p:cNvPr>
          <p:cNvSpPr/>
          <p:nvPr/>
        </p:nvSpPr>
        <p:spPr>
          <a:xfrm>
            <a:off x="4590445" y="3368739"/>
            <a:ext cx="842100" cy="1557690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11" name="図 117">
            <a:extLst>
              <a:ext uri="{FF2B5EF4-FFF2-40B4-BE49-F238E27FC236}">
                <a16:creationId xmlns:a16="http://schemas.microsoft.com/office/drawing/2014/main" id="{7D75746E-F3BB-49B3-AB27-679297C2CF60}"/>
              </a:ext>
            </a:extLst>
          </p:cNvPr>
          <p:cNvPicPr>
            <a:picLocks noChangeAspect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26" r="27156"/>
          <a:stretch/>
        </p:blipFill>
        <p:spPr>
          <a:xfrm>
            <a:off x="531440" y="4322004"/>
            <a:ext cx="367078" cy="410438"/>
          </a:xfrm>
          <a:prstGeom prst="rect">
            <a:avLst/>
          </a:prstGeom>
        </p:spPr>
      </p:pic>
      <p:pic>
        <p:nvPicPr>
          <p:cNvPr id="112" name="図 118">
            <a:extLst>
              <a:ext uri="{FF2B5EF4-FFF2-40B4-BE49-F238E27FC236}">
                <a16:creationId xmlns:a16="http://schemas.microsoft.com/office/drawing/2014/main" id="{0FB637A7-7BBE-4557-A21A-302972E0E407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31062" y="3819368"/>
            <a:ext cx="584461" cy="589499"/>
          </a:xfrm>
          <a:prstGeom prst="rect">
            <a:avLst/>
          </a:prstGeom>
        </p:spPr>
      </p:pic>
      <p:pic>
        <p:nvPicPr>
          <p:cNvPr id="113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1CCD37E7-5216-4948-B513-311FB4EED2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793" y="4339570"/>
            <a:ext cx="349191" cy="349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4" name="グラフィックス 120">
            <a:extLst>
              <a:ext uri="{FF2B5EF4-FFF2-40B4-BE49-F238E27FC236}">
                <a16:creationId xmlns:a16="http://schemas.microsoft.com/office/drawing/2014/main" id="{B884E31C-2E6C-449A-BD37-C6158D8CF540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663702" y="5373216"/>
            <a:ext cx="476250" cy="476250"/>
          </a:xfrm>
          <a:prstGeom prst="rect">
            <a:avLst/>
          </a:prstGeom>
        </p:spPr>
      </p:pic>
      <p:sp>
        <p:nvSpPr>
          <p:cNvPr id="115" name="正方形/長方形 121">
            <a:extLst>
              <a:ext uri="{FF2B5EF4-FFF2-40B4-BE49-F238E27FC236}">
                <a16:creationId xmlns:a16="http://schemas.microsoft.com/office/drawing/2014/main" id="{F075F53C-3D77-4457-AD5E-F3375B3EABCF}"/>
              </a:ext>
            </a:extLst>
          </p:cNvPr>
          <p:cNvSpPr/>
          <p:nvPr/>
        </p:nvSpPr>
        <p:spPr>
          <a:xfrm>
            <a:off x="5689350" y="2827279"/>
            <a:ext cx="993067" cy="3365703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16" name="図 123">
            <a:extLst>
              <a:ext uri="{FF2B5EF4-FFF2-40B4-BE49-F238E27FC236}">
                <a16:creationId xmlns:a16="http://schemas.microsoft.com/office/drawing/2014/main" id="{79E1C89E-A84A-4E8E-AB39-FD3BC5873402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970091" y="4107184"/>
            <a:ext cx="598792" cy="602233"/>
          </a:xfrm>
          <a:prstGeom prst="rect">
            <a:avLst/>
          </a:prstGeom>
        </p:spPr>
      </p:pic>
      <p:pic>
        <p:nvPicPr>
          <p:cNvPr id="117" name="Picture 4" descr="ãoauth2 icon pngãã®ç»åæ¤ç´¢çµæ">
            <a:extLst>
              <a:ext uri="{FF2B5EF4-FFF2-40B4-BE49-F238E27FC236}">
                <a16:creationId xmlns:a16="http://schemas.microsoft.com/office/drawing/2014/main" id="{6F3B2F44-1280-4866-BCFF-289679C7C2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4450" y="5517232"/>
            <a:ext cx="456784" cy="456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8" name="図 8">
            <a:extLst>
              <a:ext uri="{FF2B5EF4-FFF2-40B4-BE49-F238E27FC236}">
                <a16:creationId xmlns:a16="http://schemas.microsoft.com/office/drawing/2014/main" id="{BE679297-3E2D-4A48-9EDC-265F7BD290CD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998305" y="5013176"/>
            <a:ext cx="421398" cy="425978"/>
          </a:xfrm>
          <a:prstGeom prst="rect">
            <a:avLst/>
          </a:prstGeom>
        </p:spPr>
      </p:pic>
      <p:pic>
        <p:nvPicPr>
          <p:cNvPr id="119" name="グラフィックス 124">
            <a:extLst>
              <a:ext uri="{FF2B5EF4-FFF2-40B4-BE49-F238E27FC236}">
                <a16:creationId xmlns:a16="http://schemas.microsoft.com/office/drawing/2014/main" id="{DB255748-F672-4C44-B1B6-E1864576AF35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6012160" y="3054415"/>
            <a:ext cx="393595" cy="393595"/>
          </a:xfrm>
          <a:prstGeom prst="rect">
            <a:avLst/>
          </a:prstGeom>
        </p:spPr>
      </p:pic>
      <p:sp>
        <p:nvSpPr>
          <p:cNvPr id="120" name="正方形/長方形 125">
            <a:extLst>
              <a:ext uri="{FF2B5EF4-FFF2-40B4-BE49-F238E27FC236}">
                <a16:creationId xmlns:a16="http://schemas.microsoft.com/office/drawing/2014/main" id="{64B377A1-6901-4E77-B3C6-92E138EA669D}"/>
              </a:ext>
            </a:extLst>
          </p:cNvPr>
          <p:cNvSpPr/>
          <p:nvPr/>
        </p:nvSpPr>
        <p:spPr>
          <a:xfrm>
            <a:off x="5868144" y="3502169"/>
            <a:ext cx="81829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仮想マシン　</a:t>
            </a:r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Private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121" name="直線矢印コネクタ 126">
            <a:extLst>
              <a:ext uri="{FF2B5EF4-FFF2-40B4-BE49-F238E27FC236}">
                <a16:creationId xmlns:a16="http://schemas.microsoft.com/office/drawing/2014/main" id="{BD81FAA4-7D46-4580-B02A-E221BA54FE1E}"/>
              </a:ext>
            </a:extLst>
          </p:cNvPr>
          <p:cNvCxnSpPr>
            <a:cxnSpLocks/>
          </p:cNvCxnSpPr>
          <p:nvPr/>
        </p:nvCxnSpPr>
        <p:spPr>
          <a:xfrm>
            <a:off x="5292080" y="4417320"/>
            <a:ext cx="567770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2" name="図 127">
            <a:extLst>
              <a:ext uri="{FF2B5EF4-FFF2-40B4-BE49-F238E27FC236}">
                <a16:creationId xmlns:a16="http://schemas.microsoft.com/office/drawing/2014/main" id="{E53A2CD4-764F-4AD6-B89F-2AA483CE4BB0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256" y="5517232"/>
            <a:ext cx="400413" cy="400413"/>
          </a:xfrm>
          <a:prstGeom prst="rect">
            <a:avLst/>
          </a:prstGeom>
        </p:spPr>
      </p:pic>
      <p:sp>
        <p:nvSpPr>
          <p:cNvPr id="123" name="正方形/長方形 130">
            <a:extLst>
              <a:ext uri="{FF2B5EF4-FFF2-40B4-BE49-F238E27FC236}">
                <a16:creationId xmlns:a16="http://schemas.microsoft.com/office/drawing/2014/main" id="{F38ABBD7-478A-4EC0-949C-C9D384DF464C}"/>
              </a:ext>
            </a:extLst>
          </p:cNvPr>
          <p:cNvSpPr/>
          <p:nvPr/>
        </p:nvSpPr>
        <p:spPr>
          <a:xfrm>
            <a:off x="3028025" y="5877272"/>
            <a:ext cx="164395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Application Gateway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124" name="直線矢印コネクタ 131">
            <a:extLst>
              <a:ext uri="{FF2B5EF4-FFF2-40B4-BE49-F238E27FC236}">
                <a16:creationId xmlns:a16="http://schemas.microsoft.com/office/drawing/2014/main" id="{6EEF9378-42D5-4C47-8F76-DEA8541AE860}"/>
              </a:ext>
            </a:extLst>
          </p:cNvPr>
          <p:cNvCxnSpPr>
            <a:cxnSpLocks/>
          </p:cNvCxnSpPr>
          <p:nvPr/>
        </p:nvCxnSpPr>
        <p:spPr>
          <a:xfrm>
            <a:off x="4248230" y="5688958"/>
            <a:ext cx="1619914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5" name="グラフィックス 57">
            <a:extLst>
              <a:ext uri="{FF2B5EF4-FFF2-40B4-BE49-F238E27FC236}">
                <a16:creationId xmlns:a16="http://schemas.microsoft.com/office/drawing/2014/main" id="{2737468A-136C-4CA1-86FD-AB38BBE7AE31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7410083" y="2976402"/>
            <a:ext cx="523875" cy="523875"/>
          </a:xfrm>
          <a:prstGeom prst="rect">
            <a:avLst/>
          </a:prstGeom>
        </p:spPr>
      </p:pic>
      <p:sp>
        <p:nvSpPr>
          <p:cNvPr id="126" name="正方形/長方形 134">
            <a:extLst>
              <a:ext uri="{FF2B5EF4-FFF2-40B4-BE49-F238E27FC236}">
                <a16:creationId xmlns:a16="http://schemas.microsoft.com/office/drawing/2014/main" id="{7B3CF2C2-7928-4056-8543-314A069825AF}"/>
              </a:ext>
            </a:extLst>
          </p:cNvPr>
          <p:cNvSpPr/>
          <p:nvPr/>
        </p:nvSpPr>
        <p:spPr>
          <a:xfrm>
            <a:off x="6750069" y="2841134"/>
            <a:ext cx="1998396" cy="3351848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27" name="正方形/長方形 135">
            <a:extLst>
              <a:ext uri="{FF2B5EF4-FFF2-40B4-BE49-F238E27FC236}">
                <a16:creationId xmlns:a16="http://schemas.microsoft.com/office/drawing/2014/main" id="{35E18F07-03BE-453C-9B68-64A439C10968}"/>
              </a:ext>
            </a:extLst>
          </p:cNvPr>
          <p:cNvSpPr/>
          <p:nvPr/>
        </p:nvSpPr>
        <p:spPr>
          <a:xfrm>
            <a:off x="7186012" y="3490321"/>
            <a:ext cx="109438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Kubernetes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28" name="図 136">
            <a:extLst>
              <a:ext uri="{FF2B5EF4-FFF2-40B4-BE49-F238E27FC236}">
                <a16:creationId xmlns:a16="http://schemas.microsoft.com/office/drawing/2014/main" id="{16DAD585-600D-4278-AD5E-8C975A4057A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618012" y="2769013"/>
            <a:ext cx="369731" cy="372574"/>
          </a:xfrm>
          <a:prstGeom prst="rect">
            <a:avLst/>
          </a:prstGeom>
        </p:spPr>
      </p:pic>
      <p:pic>
        <p:nvPicPr>
          <p:cNvPr id="129" name="図 137">
            <a:extLst>
              <a:ext uri="{FF2B5EF4-FFF2-40B4-BE49-F238E27FC236}">
                <a16:creationId xmlns:a16="http://schemas.microsoft.com/office/drawing/2014/main" id="{DDF6E6E8-6334-487C-B1BA-E62A05F6AD1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674087" y="2781539"/>
            <a:ext cx="369731" cy="372574"/>
          </a:xfrm>
          <a:prstGeom prst="rect">
            <a:avLst/>
          </a:prstGeom>
        </p:spPr>
      </p:pic>
      <p:pic>
        <p:nvPicPr>
          <p:cNvPr id="130" name="図 139">
            <a:extLst>
              <a:ext uri="{FF2B5EF4-FFF2-40B4-BE49-F238E27FC236}">
                <a16:creationId xmlns:a16="http://schemas.microsoft.com/office/drawing/2014/main" id="{39499161-D014-4C92-9B68-1647F0BF3B0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488400" y="5095897"/>
            <a:ext cx="369731" cy="372574"/>
          </a:xfrm>
          <a:prstGeom prst="rect">
            <a:avLst/>
          </a:prstGeom>
        </p:spPr>
      </p:pic>
      <p:cxnSp>
        <p:nvCxnSpPr>
          <p:cNvPr id="131" name="直線矢印コネクタ 133">
            <a:extLst>
              <a:ext uri="{FF2B5EF4-FFF2-40B4-BE49-F238E27FC236}">
                <a16:creationId xmlns:a16="http://schemas.microsoft.com/office/drawing/2014/main" id="{DFFB028C-B621-43FB-B9DC-6050F258F774}"/>
              </a:ext>
            </a:extLst>
          </p:cNvPr>
          <p:cNvCxnSpPr>
            <a:cxnSpLocks/>
          </p:cNvCxnSpPr>
          <p:nvPr/>
        </p:nvCxnSpPr>
        <p:spPr>
          <a:xfrm>
            <a:off x="6650861" y="4437112"/>
            <a:ext cx="873467" cy="4693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2" name="図 11">
            <a:extLst>
              <a:ext uri="{FF2B5EF4-FFF2-40B4-BE49-F238E27FC236}">
                <a16:creationId xmlns:a16="http://schemas.microsoft.com/office/drawing/2014/main" id="{9056BB06-87AD-4C4A-B33D-3AB843ED2C6A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7596336" y="4437112"/>
            <a:ext cx="534076" cy="529037"/>
          </a:xfrm>
          <a:prstGeom prst="rect">
            <a:avLst/>
          </a:prstGeom>
        </p:spPr>
      </p:pic>
      <p:pic>
        <p:nvPicPr>
          <p:cNvPr id="133" name="図 140">
            <a:extLst>
              <a:ext uri="{FF2B5EF4-FFF2-40B4-BE49-F238E27FC236}">
                <a16:creationId xmlns:a16="http://schemas.microsoft.com/office/drawing/2014/main" id="{14959D38-A3BC-42EC-A4AB-7878CB620C9D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7596336" y="4988195"/>
            <a:ext cx="534076" cy="529037"/>
          </a:xfrm>
          <a:prstGeom prst="rect">
            <a:avLst/>
          </a:prstGeom>
        </p:spPr>
      </p:pic>
      <p:pic>
        <p:nvPicPr>
          <p:cNvPr id="134" name="図 144">
            <a:extLst>
              <a:ext uri="{FF2B5EF4-FFF2-40B4-BE49-F238E27FC236}">
                <a16:creationId xmlns:a16="http://schemas.microsoft.com/office/drawing/2014/main" id="{DAF09961-FD30-45E7-BF9B-A665172A78D2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7596336" y="5564259"/>
            <a:ext cx="534076" cy="529037"/>
          </a:xfrm>
          <a:prstGeom prst="rect">
            <a:avLst/>
          </a:prstGeom>
        </p:spPr>
      </p:pic>
      <p:cxnSp>
        <p:nvCxnSpPr>
          <p:cNvPr id="135" name="直線矢印コネクタ 132">
            <a:extLst>
              <a:ext uri="{FF2B5EF4-FFF2-40B4-BE49-F238E27FC236}">
                <a16:creationId xmlns:a16="http://schemas.microsoft.com/office/drawing/2014/main" id="{89CF03FC-ED80-4A91-9A24-F8D32AEAB813}"/>
              </a:ext>
            </a:extLst>
          </p:cNvPr>
          <p:cNvCxnSpPr>
            <a:cxnSpLocks/>
          </p:cNvCxnSpPr>
          <p:nvPr/>
        </p:nvCxnSpPr>
        <p:spPr>
          <a:xfrm>
            <a:off x="6444208" y="5710672"/>
            <a:ext cx="469232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正方形/長方形 145">
            <a:extLst>
              <a:ext uri="{FF2B5EF4-FFF2-40B4-BE49-F238E27FC236}">
                <a16:creationId xmlns:a16="http://schemas.microsoft.com/office/drawing/2014/main" id="{72206FA6-8724-4181-8171-0D5E5DC602C7}"/>
              </a:ext>
            </a:extLst>
          </p:cNvPr>
          <p:cNvSpPr/>
          <p:nvPr/>
        </p:nvSpPr>
        <p:spPr>
          <a:xfrm>
            <a:off x="7997517" y="4510281"/>
            <a:ext cx="81829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Model</a:t>
            </a:r>
          </a:p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Web app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37" name="正方形/長方形 146">
            <a:extLst>
              <a:ext uri="{FF2B5EF4-FFF2-40B4-BE49-F238E27FC236}">
                <a16:creationId xmlns:a16="http://schemas.microsoft.com/office/drawing/2014/main" id="{5F2C5761-B763-43B6-819A-22FAFD91CB77}"/>
              </a:ext>
            </a:extLst>
          </p:cNvPr>
          <p:cNvSpPr/>
          <p:nvPr/>
        </p:nvSpPr>
        <p:spPr>
          <a:xfrm>
            <a:off x="8028384" y="5013176"/>
            <a:ext cx="81829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Model</a:t>
            </a:r>
          </a:p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Web app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38" name="正方形/長方形 148">
            <a:extLst>
              <a:ext uri="{FF2B5EF4-FFF2-40B4-BE49-F238E27FC236}">
                <a16:creationId xmlns:a16="http://schemas.microsoft.com/office/drawing/2014/main" id="{4C4A3165-77D8-4317-A828-B4FE71AC3097}"/>
              </a:ext>
            </a:extLst>
          </p:cNvPr>
          <p:cNvSpPr/>
          <p:nvPr/>
        </p:nvSpPr>
        <p:spPr>
          <a:xfrm>
            <a:off x="8014529" y="5589240"/>
            <a:ext cx="81829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Model</a:t>
            </a:r>
          </a:p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Web app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139" name="直線矢印コネクタ 149">
            <a:extLst>
              <a:ext uri="{FF2B5EF4-FFF2-40B4-BE49-F238E27FC236}">
                <a16:creationId xmlns:a16="http://schemas.microsoft.com/office/drawing/2014/main" id="{676C2512-E0D4-4615-9B43-168B6F0DF121}"/>
              </a:ext>
            </a:extLst>
          </p:cNvPr>
          <p:cNvCxnSpPr>
            <a:cxnSpLocks/>
            <a:endCxn id="132" idx="1"/>
          </p:cNvCxnSpPr>
          <p:nvPr/>
        </p:nvCxnSpPr>
        <p:spPr>
          <a:xfrm flipV="1">
            <a:off x="7230152" y="4701631"/>
            <a:ext cx="366184" cy="71828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直線矢印コネクタ 150">
            <a:extLst>
              <a:ext uri="{FF2B5EF4-FFF2-40B4-BE49-F238E27FC236}">
                <a16:creationId xmlns:a16="http://schemas.microsoft.com/office/drawing/2014/main" id="{3E51A24F-E2BA-4B4D-9B0A-5BB5C05D4B87}"/>
              </a:ext>
            </a:extLst>
          </p:cNvPr>
          <p:cNvCxnSpPr>
            <a:cxnSpLocks/>
            <a:endCxn id="133" idx="1"/>
          </p:cNvCxnSpPr>
          <p:nvPr/>
        </p:nvCxnSpPr>
        <p:spPr>
          <a:xfrm flipV="1">
            <a:off x="7245347" y="5252714"/>
            <a:ext cx="350989" cy="375718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直線矢印コネクタ 151">
            <a:extLst>
              <a:ext uri="{FF2B5EF4-FFF2-40B4-BE49-F238E27FC236}">
                <a16:creationId xmlns:a16="http://schemas.microsoft.com/office/drawing/2014/main" id="{49430B3C-A199-4211-909A-16DD0ECF837F}"/>
              </a:ext>
            </a:extLst>
          </p:cNvPr>
          <p:cNvCxnSpPr>
            <a:cxnSpLocks/>
          </p:cNvCxnSpPr>
          <p:nvPr/>
        </p:nvCxnSpPr>
        <p:spPr>
          <a:xfrm flipV="1">
            <a:off x="7308304" y="5805264"/>
            <a:ext cx="351302" cy="6767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正方形/長方形 129">
            <a:extLst>
              <a:ext uri="{FF2B5EF4-FFF2-40B4-BE49-F238E27FC236}">
                <a16:creationId xmlns:a16="http://schemas.microsoft.com/office/drawing/2014/main" id="{2ED96389-1EF3-4F32-B2E4-A544A6D037C4}"/>
              </a:ext>
            </a:extLst>
          </p:cNvPr>
          <p:cNvSpPr/>
          <p:nvPr/>
        </p:nvSpPr>
        <p:spPr>
          <a:xfrm>
            <a:off x="6819149" y="5907715"/>
            <a:ext cx="81829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Load Balancer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3" name="正方形/長方形 152">
            <a:extLst>
              <a:ext uri="{FF2B5EF4-FFF2-40B4-BE49-F238E27FC236}">
                <a16:creationId xmlns:a16="http://schemas.microsoft.com/office/drawing/2014/main" id="{78EF053A-585D-4623-B907-1BEDA21E48E1}"/>
              </a:ext>
            </a:extLst>
          </p:cNvPr>
          <p:cNvSpPr/>
          <p:nvPr/>
        </p:nvSpPr>
        <p:spPr>
          <a:xfrm>
            <a:off x="6824226" y="4084788"/>
            <a:ext cx="81829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デプロイ</a:t>
            </a:r>
          </a:p>
        </p:txBody>
      </p:sp>
    </p:spTree>
    <p:extLst>
      <p:ext uri="{BB962C8B-B14F-4D97-AF65-F5344CB8AC3E}">
        <p14:creationId xmlns:p14="http://schemas.microsoft.com/office/powerpoint/2010/main" val="29500061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63D32F4-E968-4905-B780-58F2F881E078}"/>
              </a:ext>
            </a:extLst>
          </p:cNvPr>
          <p:cNvSpPr/>
          <p:nvPr/>
        </p:nvSpPr>
        <p:spPr>
          <a:xfrm>
            <a:off x="439649" y="243581"/>
            <a:ext cx="10001163" cy="6118638"/>
          </a:xfrm>
          <a:prstGeom prst="rect">
            <a:avLst/>
          </a:prstGeom>
          <a:solidFill>
            <a:srgbClr val="F2F2F2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F18065-3AA6-48E5-9B5B-4CEDDAAEAA89}"/>
              </a:ext>
            </a:extLst>
          </p:cNvPr>
          <p:cNvSpPr txBox="1"/>
          <p:nvPr/>
        </p:nvSpPr>
        <p:spPr>
          <a:xfrm>
            <a:off x="439648" y="574645"/>
            <a:ext cx="10001163" cy="309411"/>
          </a:xfrm>
          <a:prstGeom prst="rect">
            <a:avLst/>
          </a:prstGeom>
          <a:solidFill>
            <a:srgbClr val="164368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Kubernetes Deployment : AI Development Cloud  Architecture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5F15B81-C420-4CCF-ACC5-7360D4D92D9C}"/>
              </a:ext>
            </a:extLst>
          </p:cNvPr>
          <p:cNvSpPr/>
          <p:nvPr/>
        </p:nvSpPr>
        <p:spPr>
          <a:xfrm>
            <a:off x="439650" y="6362219"/>
            <a:ext cx="5016456" cy="250118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8209933-5BA2-4549-94BC-B4208D9700FE}"/>
              </a:ext>
            </a:extLst>
          </p:cNvPr>
          <p:cNvSpPr/>
          <p:nvPr/>
        </p:nvSpPr>
        <p:spPr>
          <a:xfrm>
            <a:off x="5456105" y="6358097"/>
            <a:ext cx="4984708" cy="254241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F5E8FCD-6435-45DC-B19C-400CF54A92F2}"/>
              </a:ext>
            </a:extLst>
          </p:cNvPr>
          <p:cNvSpPr/>
          <p:nvPr/>
        </p:nvSpPr>
        <p:spPr>
          <a:xfrm>
            <a:off x="3799165" y="6367235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9EB4F29-3E4B-4218-B0AA-5F97129D1B6D}"/>
              </a:ext>
            </a:extLst>
          </p:cNvPr>
          <p:cNvSpPr txBox="1"/>
          <p:nvPr/>
        </p:nvSpPr>
        <p:spPr>
          <a:xfrm>
            <a:off x="439649" y="261336"/>
            <a:ext cx="10001163" cy="351957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328FC53B-3FBD-4ECC-B8CF-4712F4587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597706" cy="597706"/>
          </a:xfrm>
          <a:prstGeom prst="rect">
            <a:avLst/>
          </a:prstGeom>
        </p:spPr>
      </p:pic>
      <p:sp>
        <p:nvSpPr>
          <p:cNvPr id="48" name="正方形/長方形 52">
            <a:extLst>
              <a:ext uri="{FF2B5EF4-FFF2-40B4-BE49-F238E27FC236}">
                <a16:creationId xmlns:a16="http://schemas.microsoft.com/office/drawing/2014/main" id="{738F52FD-2BEE-415F-BC45-7C72298A23CA}"/>
              </a:ext>
            </a:extLst>
          </p:cNvPr>
          <p:cNvSpPr/>
          <p:nvPr/>
        </p:nvSpPr>
        <p:spPr>
          <a:xfrm>
            <a:off x="3145645" y="1912295"/>
            <a:ext cx="6470165" cy="380539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9" name="正方形/長方形 138">
            <a:extLst>
              <a:ext uri="{FF2B5EF4-FFF2-40B4-BE49-F238E27FC236}">
                <a16:creationId xmlns:a16="http://schemas.microsoft.com/office/drawing/2014/main" id="{7B03E689-4051-45BB-AB72-ABC76A8B650C}"/>
              </a:ext>
            </a:extLst>
          </p:cNvPr>
          <p:cNvSpPr/>
          <p:nvPr/>
        </p:nvSpPr>
        <p:spPr>
          <a:xfrm>
            <a:off x="3274948" y="4600035"/>
            <a:ext cx="3028496" cy="1027689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0" name="図 51">
            <a:extLst>
              <a:ext uri="{FF2B5EF4-FFF2-40B4-BE49-F238E27FC236}">
                <a16:creationId xmlns:a16="http://schemas.microsoft.com/office/drawing/2014/main" id="{9A790457-8BAA-48E2-82DE-2095E7DFE6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1074" y="1448384"/>
            <a:ext cx="899042" cy="512331"/>
          </a:xfrm>
          <a:prstGeom prst="rect">
            <a:avLst/>
          </a:prstGeom>
        </p:spPr>
      </p:pic>
      <p:sp>
        <p:nvSpPr>
          <p:cNvPr id="51" name="正方形/長方形 54">
            <a:extLst>
              <a:ext uri="{FF2B5EF4-FFF2-40B4-BE49-F238E27FC236}">
                <a16:creationId xmlns:a16="http://schemas.microsoft.com/office/drawing/2014/main" id="{7DA19F0A-8FC2-4755-AF66-ECAA2EA358FF}"/>
              </a:ext>
            </a:extLst>
          </p:cNvPr>
          <p:cNvSpPr/>
          <p:nvPr/>
        </p:nvSpPr>
        <p:spPr>
          <a:xfrm>
            <a:off x="1118867" y="1639617"/>
            <a:ext cx="1250375" cy="407807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2" name="正方形/長方形 55">
            <a:extLst>
              <a:ext uri="{FF2B5EF4-FFF2-40B4-BE49-F238E27FC236}">
                <a16:creationId xmlns:a16="http://schemas.microsoft.com/office/drawing/2014/main" id="{D12DBE4B-838C-4DFC-ACB0-22C77009A8BE}"/>
              </a:ext>
            </a:extLst>
          </p:cNvPr>
          <p:cNvSpPr/>
          <p:nvPr/>
        </p:nvSpPr>
        <p:spPr>
          <a:xfrm>
            <a:off x="1134682" y="1624565"/>
            <a:ext cx="1250375" cy="276999"/>
          </a:xfrm>
          <a:prstGeom prst="rect">
            <a:avLst/>
          </a:prstGeom>
          <a:solidFill>
            <a:srgbClr val="C6D9F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Local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3" name="図 56">
            <a:extLst>
              <a:ext uri="{FF2B5EF4-FFF2-40B4-BE49-F238E27FC236}">
                <a16:creationId xmlns:a16="http://schemas.microsoft.com/office/drawing/2014/main" id="{AB86506B-56C2-40D7-96F8-B8BFA11D061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0502" y="2499774"/>
            <a:ext cx="440454" cy="440454"/>
          </a:xfrm>
          <a:prstGeom prst="rect">
            <a:avLst/>
          </a:prstGeom>
        </p:spPr>
      </p:pic>
      <p:pic>
        <p:nvPicPr>
          <p:cNvPr id="54" name="図 59">
            <a:extLst>
              <a:ext uri="{FF2B5EF4-FFF2-40B4-BE49-F238E27FC236}">
                <a16:creationId xmlns:a16="http://schemas.microsoft.com/office/drawing/2014/main" id="{15B1C825-FE63-4EA0-B108-D9809A9DC4D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773" y="4839609"/>
            <a:ext cx="440454" cy="440454"/>
          </a:xfrm>
          <a:prstGeom prst="rect">
            <a:avLst/>
          </a:prstGeom>
        </p:spPr>
      </p:pic>
      <p:sp>
        <p:nvSpPr>
          <p:cNvPr id="55" name="正方形/長方形 64">
            <a:extLst>
              <a:ext uri="{FF2B5EF4-FFF2-40B4-BE49-F238E27FC236}">
                <a16:creationId xmlns:a16="http://schemas.microsoft.com/office/drawing/2014/main" id="{2F9DFDF0-B799-4FB7-A093-C81E7A9A0E7A}"/>
              </a:ext>
            </a:extLst>
          </p:cNvPr>
          <p:cNvSpPr/>
          <p:nvPr/>
        </p:nvSpPr>
        <p:spPr>
          <a:xfrm>
            <a:off x="1251682" y="2929925"/>
            <a:ext cx="944375" cy="3468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Developer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6" name="正方形/長方形 70">
            <a:extLst>
              <a:ext uri="{FF2B5EF4-FFF2-40B4-BE49-F238E27FC236}">
                <a16:creationId xmlns:a16="http://schemas.microsoft.com/office/drawing/2014/main" id="{68B63364-730A-4170-9C92-657A4EEB441B}"/>
              </a:ext>
            </a:extLst>
          </p:cNvPr>
          <p:cNvSpPr/>
          <p:nvPr/>
        </p:nvSpPr>
        <p:spPr>
          <a:xfrm>
            <a:off x="1451575" y="5323047"/>
            <a:ext cx="70952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User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7" name="正方形/長方形 71">
            <a:extLst>
              <a:ext uri="{FF2B5EF4-FFF2-40B4-BE49-F238E27FC236}">
                <a16:creationId xmlns:a16="http://schemas.microsoft.com/office/drawing/2014/main" id="{2063A64F-E460-41EF-9AB8-F687211653ED}"/>
              </a:ext>
            </a:extLst>
          </p:cNvPr>
          <p:cNvSpPr/>
          <p:nvPr/>
        </p:nvSpPr>
        <p:spPr>
          <a:xfrm>
            <a:off x="3145646" y="1933029"/>
            <a:ext cx="1377557" cy="276999"/>
          </a:xfrm>
          <a:prstGeom prst="rect">
            <a:avLst/>
          </a:prstGeom>
          <a:solidFill>
            <a:srgbClr val="C6D9F1"/>
          </a:solidFill>
        </p:spPr>
        <p:txBody>
          <a:bodyPr wrap="none">
            <a:spAutoFit/>
          </a:bodyPr>
          <a:lstStyle/>
          <a:p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Resource Group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8" name="正方形/長方形 73">
            <a:extLst>
              <a:ext uri="{FF2B5EF4-FFF2-40B4-BE49-F238E27FC236}">
                <a16:creationId xmlns:a16="http://schemas.microsoft.com/office/drawing/2014/main" id="{7A241289-7F41-4239-B420-6972D50BD956}"/>
              </a:ext>
            </a:extLst>
          </p:cNvPr>
          <p:cNvSpPr/>
          <p:nvPr/>
        </p:nvSpPr>
        <p:spPr>
          <a:xfrm>
            <a:off x="3279108" y="2262035"/>
            <a:ext cx="3042781" cy="2250744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59" name="直線矢印コネクタ 74">
            <a:extLst>
              <a:ext uri="{FF2B5EF4-FFF2-40B4-BE49-F238E27FC236}">
                <a16:creationId xmlns:a16="http://schemas.microsoft.com/office/drawing/2014/main" id="{8450CBAB-14DC-4934-A36B-9AB3AC49B811}"/>
              </a:ext>
            </a:extLst>
          </p:cNvPr>
          <p:cNvCxnSpPr>
            <a:cxnSpLocks/>
          </p:cNvCxnSpPr>
          <p:nvPr/>
        </p:nvCxnSpPr>
        <p:spPr>
          <a:xfrm>
            <a:off x="2131114" y="5124843"/>
            <a:ext cx="2156106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グラフィックス 82">
            <a:extLst>
              <a:ext uri="{FF2B5EF4-FFF2-40B4-BE49-F238E27FC236}">
                <a16:creationId xmlns:a16="http://schemas.microsoft.com/office/drawing/2014/main" id="{82D3E363-82FF-420B-9797-5928D44884B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448157" y="2793427"/>
            <a:ext cx="516209" cy="516209"/>
          </a:xfrm>
          <a:prstGeom prst="rect">
            <a:avLst/>
          </a:prstGeom>
        </p:spPr>
      </p:pic>
      <p:pic>
        <p:nvPicPr>
          <p:cNvPr id="61" name="グラフィックス 83">
            <a:extLst>
              <a:ext uri="{FF2B5EF4-FFF2-40B4-BE49-F238E27FC236}">
                <a16:creationId xmlns:a16="http://schemas.microsoft.com/office/drawing/2014/main" id="{C893A3E6-AF77-4A82-8D77-9ACC2729652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605094" y="2867545"/>
            <a:ext cx="393595" cy="393595"/>
          </a:xfrm>
          <a:prstGeom prst="rect">
            <a:avLst/>
          </a:prstGeom>
        </p:spPr>
      </p:pic>
      <p:pic>
        <p:nvPicPr>
          <p:cNvPr id="62" name="グラフィックス 84">
            <a:extLst>
              <a:ext uri="{FF2B5EF4-FFF2-40B4-BE49-F238E27FC236}">
                <a16:creationId xmlns:a16="http://schemas.microsoft.com/office/drawing/2014/main" id="{E51D2C5D-9B82-4BBD-88A5-6BD0CA64CCDD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781099" y="2359183"/>
            <a:ext cx="317843" cy="342241"/>
          </a:xfrm>
          <a:prstGeom prst="rect">
            <a:avLst/>
          </a:prstGeom>
        </p:spPr>
      </p:pic>
      <p:sp>
        <p:nvSpPr>
          <p:cNvPr id="63" name="正方形/長方形 87">
            <a:extLst>
              <a:ext uri="{FF2B5EF4-FFF2-40B4-BE49-F238E27FC236}">
                <a16:creationId xmlns:a16="http://schemas.microsoft.com/office/drawing/2014/main" id="{E0303C18-6E93-44B7-A981-2404EF839EBF}"/>
              </a:ext>
            </a:extLst>
          </p:cNvPr>
          <p:cNvSpPr/>
          <p:nvPr/>
        </p:nvSpPr>
        <p:spPr>
          <a:xfrm>
            <a:off x="4216904" y="2407618"/>
            <a:ext cx="92685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ML Service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4" name="正方形/長方形 88">
            <a:extLst>
              <a:ext uri="{FF2B5EF4-FFF2-40B4-BE49-F238E27FC236}">
                <a16:creationId xmlns:a16="http://schemas.microsoft.com/office/drawing/2014/main" id="{66DFBC34-62A8-4023-B33C-886045644239}"/>
              </a:ext>
            </a:extLst>
          </p:cNvPr>
          <p:cNvSpPr/>
          <p:nvPr/>
        </p:nvSpPr>
        <p:spPr>
          <a:xfrm>
            <a:off x="3330301" y="3318744"/>
            <a:ext cx="114578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Blob Storage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5" name="正方形/長方形 89">
            <a:extLst>
              <a:ext uri="{FF2B5EF4-FFF2-40B4-BE49-F238E27FC236}">
                <a16:creationId xmlns:a16="http://schemas.microsoft.com/office/drawing/2014/main" id="{C6A57825-3189-41E7-BDD7-0FFDB3E94A37}"/>
              </a:ext>
            </a:extLst>
          </p:cNvPr>
          <p:cNvSpPr/>
          <p:nvPr/>
        </p:nvSpPr>
        <p:spPr>
          <a:xfrm>
            <a:off x="5365881" y="3354039"/>
            <a:ext cx="74732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Register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6" name="正方形/長方形 93">
            <a:extLst>
              <a:ext uri="{FF2B5EF4-FFF2-40B4-BE49-F238E27FC236}">
                <a16:creationId xmlns:a16="http://schemas.microsoft.com/office/drawing/2014/main" id="{DBD8266F-B690-4550-AEB4-0C695E2E4A35}"/>
              </a:ext>
            </a:extLst>
          </p:cNvPr>
          <p:cNvSpPr/>
          <p:nvPr/>
        </p:nvSpPr>
        <p:spPr>
          <a:xfrm>
            <a:off x="4425401" y="3360583"/>
            <a:ext cx="80502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Compute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67" name="Picture 6" descr="ãcompute icon pngãã®ç»åæ¤ç´¢çµæ">
            <a:extLst>
              <a:ext uri="{FF2B5EF4-FFF2-40B4-BE49-F238E27FC236}">
                <a16:creationId xmlns:a16="http://schemas.microsoft.com/office/drawing/2014/main" id="{543DE42B-2EC2-448B-B30E-B61F19B3A8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5252" y="2778730"/>
            <a:ext cx="517060" cy="517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図 97">
            <a:extLst>
              <a:ext uri="{FF2B5EF4-FFF2-40B4-BE49-F238E27FC236}">
                <a16:creationId xmlns:a16="http://schemas.microsoft.com/office/drawing/2014/main" id="{D7585058-BC0E-4040-95DF-7FD0E0A2767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92778" y="2203855"/>
            <a:ext cx="369731" cy="372574"/>
          </a:xfrm>
          <a:prstGeom prst="rect">
            <a:avLst/>
          </a:prstGeom>
        </p:spPr>
      </p:pic>
      <p:cxnSp>
        <p:nvCxnSpPr>
          <p:cNvPr id="69" name="直線矢印コネクタ 99">
            <a:extLst>
              <a:ext uri="{FF2B5EF4-FFF2-40B4-BE49-F238E27FC236}">
                <a16:creationId xmlns:a16="http://schemas.microsoft.com/office/drawing/2014/main" id="{9E14EBEE-991E-43B8-929F-B2BBB76A55C3}"/>
              </a:ext>
            </a:extLst>
          </p:cNvPr>
          <p:cNvCxnSpPr>
            <a:cxnSpLocks/>
          </p:cNvCxnSpPr>
          <p:nvPr/>
        </p:nvCxnSpPr>
        <p:spPr>
          <a:xfrm>
            <a:off x="2198988" y="3871854"/>
            <a:ext cx="1106423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正方形/長方形 100">
            <a:extLst>
              <a:ext uri="{FF2B5EF4-FFF2-40B4-BE49-F238E27FC236}">
                <a16:creationId xmlns:a16="http://schemas.microsoft.com/office/drawing/2014/main" id="{AB15C6E1-2453-4B2E-B970-361EAC2154E4}"/>
              </a:ext>
            </a:extLst>
          </p:cNvPr>
          <p:cNvSpPr/>
          <p:nvPr/>
        </p:nvSpPr>
        <p:spPr>
          <a:xfrm>
            <a:off x="2376055" y="5528038"/>
            <a:ext cx="78258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認証</a:t>
            </a:r>
          </a:p>
        </p:txBody>
      </p:sp>
      <p:sp>
        <p:nvSpPr>
          <p:cNvPr id="71" name="正方形/長方形 101">
            <a:extLst>
              <a:ext uri="{FF2B5EF4-FFF2-40B4-BE49-F238E27FC236}">
                <a16:creationId xmlns:a16="http://schemas.microsoft.com/office/drawing/2014/main" id="{0962C185-5402-4E9E-8FE1-BA172FAE6F87}"/>
              </a:ext>
            </a:extLst>
          </p:cNvPr>
          <p:cNvSpPr/>
          <p:nvPr/>
        </p:nvSpPr>
        <p:spPr>
          <a:xfrm>
            <a:off x="2393934" y="3159670"/>
            <a:ext cx="78258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認証</a:t>
            </a:r>
          </a:p>
        </p:txBody>
      </p:sp>
      <p:pic>
        <p:nvPicPr>
          <p:cNvPr id="72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64F527A9-71D0-450A-A550-E93014CF9B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7295" y="3667694"/>
            <a:ext cx="349191" cy="349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正方形/長方形 107">
            <a:extLst>
              <a:ext uri="{FF2B5EF4-FFF2-40B4-BE49-F238E27FC236}">
                <a16:creationId xmlns:a16="http://schemas.microsoft.com/office/drawing/2014/main" id="{B5D9BB16-DF1C-4BAE-A4B3-4BBEE76C51D8}"/>
              </a:ext>
            </a:extLst>
          </p:cNvPr>
          <p:cNvSpPr/>
          <p:nvPr/>
        </p:nvSpPr>
        <p:spPr>
          <a:xfrm>
            <a:off x="3540969" y="4125558"/>
            <a:ext cx="58796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Data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74" name="グラフィックス 108">
            <a:extLst>
              <a:ext uri="{FF2B5EF4-FFF2-40B4-BE49-F238E27FC236}">
                <a16:creationId xmlns:a16="http://schemas.microsoft.com/office/drawing/2014/main" id="{C92AF82C-2BD9-49BA-8835-A58E0D50B36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574229" y="2659470"/>
            <a:ext cx="371475" cy="488783"/>
          </a:xfrm>
          <a:prstGeom prst="rect">
            <a:avLst/>
          </a:prstGeom>
        </p:spPr>
      </p:pic>
      <p:pic>
        <p:nvPicPr>
          <p:cNvPr id="75" name="グラフィックス 110">
            <a:extLst>
              <a:ext uri="{FF2B5EF4-FFF2-40B4-BE49-F238E27FC236}">
                <a16:creationId xmlns:a16="http://schemas.microsoft.com/office/drawing/2014/main" id="{22085D27-60CF-4E14-A86D-A1A796BECB5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577497" y="4985616"/>
            <a:ext cx="371475" cy="488783"/>
          </a:xfrm>
          <a:prstGeom prst="rect">
            <a:avLst/>
          </a:prstGeom>
        </p:spPr>
      </p:pic>
      <p:cxnSp>
        <p:nvCxnSpPr>
          <p:cNvPr id="76" name="直線矢印コネクタ 111">
            <a:extLst>
              <a:ext uri="{FF2B5EF4-FFF2-40B4-BE49-F238E27FC236}">
                <a16:creationId xmlns:a16="http://schemas.microsoft.com/office/drawing/2014/main" id="{C4B8889A-0418-49FC-BE0E-D5E53CAB28EB}"/>
              </a:ext>
            </a:extLst>
          </p:cNvPr>
          <p:cNvCxnSpPr>
            <a:cxnSpLocks/>
          </p:cNvCxnSpPr>
          <p:nvPr/>
        </p:nvCxnSpPr>
        <p:spPr>
          <a:xfrm>
            <a:off x="4449681" y="3871854"/>
            <a:ext cx="831272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正方形/長方形 112">
            <a:extLst>
              <a:ext uri="{FF2B5EF4-FFF2-40B4-BE49-F238E27FC236}">
                <a16:creationId xmlns:a16="http://schemas.microsoft.com/office/drawing/2014/main" id="{730B4AC6-1284-4151-ADC9-B4A552D07562}"/>
              </a:ext>
            </a:extLst>
          </p:cNvPr>
          <p:cNvSpPr/>
          <p:nvPr/>
        </p:nvSpPr>
        <p:spPr>
          <a:xfrm>
            <a:off x="4550733" y="4000225"/>
            <a:ext cx="58796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Train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17" name="正方形/長方形 113">
            <a:extLst>
              <a:ext uri="{FF2B5EF4-FFF2-40B4-BE49-F238E27FC236}">
                <a16:creationId xmlns:a16="http://schemas.microsoft.com/office/drawing/2014/main" id="{5E66A060-628A-4CC2-8CAE-3D7AD72562D9}"/>
              </a:ext>
            </a:extLst>
          </p:cNvPr>
          <p:cNvSpPr/>
          <p:nvPr/>
        </p:nvSpPr>
        <p:spPr>
          <a:xfrm>
            <a:off x="5420020" y="4034451"/>
            <a:ext cx="67598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Model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18" name="図 114">
            <a:extLst>
              <a:ext uri="{FF2B5EF4-FFF2-40B4-BE49-F238E27FC236}">
                <a16:creationId xmlns:a16="http://schemas.microsoft.com/office/drawing/2014/main" id="{88911A49-A794-4B6E-9BB5-442476EF8ACC}"/>
              </a:ext>
            </a:extLst>
          </p:cNvPr>
          <p:cNvPicPr>
            <a:picLocks noChangeAspect="1"/>
          </p:cNvPicPr>
          <p:nvPr/>
        </p:nvPicPr>
        <p:blipFill>
          <a:blip r:embed="rId17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439348" y="3583822"/>
            <a:ext cx="457850" cy="460481"/>
          </a:xfrm>
          <a:prstGeom prst="rect">
            <a:avLst/>
          </a:prstGeom>
        </p:spPr>
      </p:pic>
      <p:sp>
        <p:nvSpPr>
          <p:cNvPr id="119" name="正方形/長方形 115">
            <a:extLst>
              <a:ext uri="{FF2B5EF4-FFF2-40B4-BE49-F238E27FC236}">
                <a16:creationId xmlns:a16="http://schemas.microsoft.com/office/drawing/2014/main" id="{11D60939-C32E-45CD-BF12-597E7B84F6AB}"/>
              </a:ext>
            </a:extLst>
          </p:cNvPr>
          <p:cNvSpPr/>
          <p:nvPr/>
        </p:nvSpPr>
        <p:spPr>
          <a:xfrm>
            <a:off x="3373991" y="2818702"/>
            <a:ext cx="926310" cy="1557690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20" name="正方形/長方形 116">
            <a:extLst>
              <a:ext uri="{FF2B5EF4-FFF2-40B4-BE49-F238E27FC236}">
                <a16:creationId xmlns:a16="http://schemas.microsoft.com/office/drawing/2014/main" id="{053D23EB-7A56-48ED-8D97-9E09DEA679AC}"/>
              </a:ext>
            </a:extLst>
          </p:cNvPr>
          <p:cNvSpPr/>
          <p:nvPr/>
        </p:nvSpPr>
        <p:spPr>
          <a:xfrm>
            <a:off x="5313777" y="2803481"/>
            <a:ext cx="842100" cy="1557690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21" name="図 117">
            <a:extLst>
              <a:ext uri="{FF2B5EF4-FFF2-40B4-BE49-F238E27FC236}">
                <a16:creationId xmlns:a16="http://schemas.microsoft.com/office/drawing/2014/main" id="{40855D59-2531-4FC5-8F24-22AEE87BBE84}"/>
              </a:ext>
            </a:extLst>
          </p:cNvPr>
          <p:cNvPicPr>
            <a:picLocks noChangeAspect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26" r="27156"/>
          <a:stretch/>
        </p:blipFill>
        <p:spPr>
          <a:xfrm>
            <a:off x="1254772" y="3756746"/>
            <a:ext cx="367078" cy="410438"/>
          </a:xfrm>
          <a:prstGeom prst="rect">
            <a:avLst/>
          </a:prstGeom>
        </p:spPr>
      </p:pic>
      <p:pic>
        <p:nvPicPr>
          <p:cNvPr id="122" name="図 118">
            <a:extLst>
              <a:ext uri="{FF2B5EF4-FFF2-40B4-BE49-F238E27FC236}">
                <a16:creationId xmlns:a16="http://schemas.microsoft.com/office/drawing/2014/main" id="{90ADEC7E-9457-4538-8606-F865D88C8164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354394" y="3254110"/>
            <a:ext cx="584461" cy="589499"/>
          </a:xfrm>
          <a:prstGeom prst="rect">
            <a:avLst/>
          </a:prstGeom>
        </p:spPr>
      </p:pic>
      <p:pic>
        <p:nvPicPr>
          <p:cNvPr id="123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1A07CC6C-2A5D-46AF-975F-3094996E6F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3125" y="3774312"/>
            <a:ext cx="349191" cy="349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4" name="グラフィックス 120">
            <a:extLst>
              <a:ext uri="{FF2B5EF4-FFF2-40B4-BE49-F238E27FC236}">
                <a16:creationId xmlns:a16="http://schemas.microsoft.com/office/drawing/2014/main" id="{FE233A9E-DF46-430F-9B80-223D44B7B7E9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4387034" y="4807958"/>
            <a:ext cx="476250" cy="476250"/>
          </a:xfrm>
          <a:prstGeom prst="rect">
            <a:avLst/>
          </a:prstGeom>
        </p:spPr>
      </p:pic>
      <p:sp>
        <p:nvSpPr>
          <p:cNvPr id="125" name="正方形/長方形 121">
            <a:extLst>
              <a:ext uri="{FF2B5EF4-FFF2-40B4-BE49-F238E27FC236}">
                <a16:creationId xmlns:a16="http://schemas.microsoft.com/office/drawing/2014/main" id="{9300071E-35DE-4F1E-B701-7F0F8679E5E4}"/>
              </a:ext>
            </a:extLst>
          </p:cNvPr>
          <p:cNvSpPr/>
          <p:nvPr/>
        </p:nvSpPr>
        <p:spPr>
          <a:xfrm>
            <a:off x="6412682" y="2262021"/>
            <a:ext cx="993067" cy="3365703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26" name="図 123">
            <a:extLst>
              <a:ext uri="{FF2B5EF4-FFF2-40B4-BE49-F238E27FC236}">
                <a16:creationId xmlns:a16="http://schemas.microsoft.com/office/drawing/2014/main" id="{95F3D7A9-9BC6-45DD-BCA8-2DF57C53A84C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693423" y="3541926"/>
            <a:ext cx="598792" cy="602233"/>
          </a:xfrm>
          <a:prstGeom prst="rect">
            <a:avLst/>
          </a:prstGeom>
        </p:spPr>
      </p:pic>
      <p:pic>
        <p:nvPicPr>
          <p:cNvPr id="127" name="Picture 4" descr="ãoauth2 icon pngãã®ç»åæ¤ç´¢çµæ">
            <a:extLst>
              <a:ext uri="{FF2B5EF4-FFF2-40B4-BE49-F238E27FC236}">
                <a16:creationId xmlns:a16="http://schemas.microsoft.com/office/drawing/2014/main" id="{91B8EEC9-23AD-4311-93ED-A81AD7386B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7782" y="4951974"/>
            <a:ext cx="456784" cy="456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8" name="図 8">
            <a:extLst>
              <a:ext uri="{FF2B5EF4-FFF2-40B4-BE49-F238E27FC236}">
                <a16:creationId xmlns:a16="http://schemas.microsoft.com/office/drawing/2014/main" id="{0A1CF90A-F750-4189-A6B6-9C060421352F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721637" y="4447918"/>
            <a:ext cx="421398" cy="425978"/>
          </a:xfrm>
          <a:prstGeom prst="rect">
            <a:avLst/>
          </a:prstGeom>
        </p:spPr>
      </p:pic>
      <p:pic>
        <p:nvPicPr>
          <p:cNvPr id="129" name="グラフィックス 124">
            <a:extLst>
              <a:ext uri="{FF2B5EF4-FFF2-40B4-BE49-F238E27FC236}">
                <a16:creationId xmlns:a16="http://schemas.microsoft.com/office/drawing/2014/main" id="{95E45871-A837-4C5E-9FE1-578FEFDD952F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6735492" y="2489157"/>
            <a:ext cx="393595" cy="393595"/>
          </a:xfrm>
          <a:prstGeom prst="rect">
            <a:avLst/>
          </a:prstGeom>
        </p:spPr>
      </p:pic>
      <p:sp>
        <p:nvSpPr>
          <p:cNvPr id="130" name="正方形/長方形 125">
            <a:extLst>
              <a:ext uri="{FF2B5EF4-FFF2-40B4-BE49-F238E27FC236}">
                <a16:creationId xmlns:a16="http://schemas.microsoft.com/office/drawing/2014/main" id="{139E6517-7694-4DEA-B045-FF8E76678903}"/>
              </a:ext>
            </a:extLst>
          </p:cNvPr>
          <p:cNvSpPr/>
          <p:nvPr/>
        </p:nvSpPr>
        <p:spPr>
          <a:xfrm>
            <a:off x="6591476" y="2936911"/>
            <a:ext cx="81829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Private</a:t>
            </a:r>
          </a:p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VM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131" name="直線矢印コネクタ 126">
            <a:extLst>
              <a:ext uri="{FF2B5EF4-FFF2-40B4-BE49-F238E27FC236}">
                <a16:creationId xmlns:a16="http://schemas.microsoft.com/office/drawing/2014/main" id="{5CD5097E-66B9-406C-BE7A-AAAA4C00016A}"/>
              </a:ext>
            </a:extLst>
          </p:cNvPr>
          <p:cNvCxnSpPr>
            <a:cxnSpLocks/>
          </p:cNvCxnSpPr>
          <p:nvPr/>
        </p:nvCxnSpPr>
        <p:spPr>
          <a:xfrm>
            <a:off x="6015412" y="3852062"/>
            <a:ext cx="567770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2" name="図 127">
            <a:extLst>
              <a:ext uri="{FF2B5EF4-FFF2-40B4-BE49-F238E27FC236}">
                <a16:creationId xmlns:a16="http://schemas.microsoft.com/office/drawing/2014/main" id="{3BA3DFCC-0394-4A07-AA36-3A27D854F81F}"/>
              </a:ext>
            </a:extLst>
          </p:cNvPr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9588" y="4883734"/>
            <a:ext cx="400413" cy="400413"/>
          </a:xfrm>
          <a:prstGeom prst="rect">
            <a:avLst/>
          </a:prstGeom>
        </p:spPr>
      </p:pic>
      <p:sp>
        <p:nvSpPr>
          <p:cNvPr id="133" name="正方形/長方形 130">
            <a:extLst>
              <a:ext uri="{FF2B5EF4-FFF2-40B4-BE49-F238E27FC236}">
                <a16:creationId xmlns:a16="http://schemas.microsoft.com/office/drawing/2014/main" id="{CFED9E75-906D-4B5D-9634-2626DB1EBAD6}"/>
              </a:ext>
            </a:extLst>
          </p:cNvPr>
          <p:cNvSpPr/>
          <p:nvPr/>
        </p:nvSpPr>
        <p:spPr>
          <a:xfrm>
            <a:off x="3751357" y="5312014"/>
            <a:ext cx="164395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Application Gateway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134" name="直線矢印コネクタ 131">
            <a:extLst>
              <a:ext uri="{FF2B5EF4-FFF2-40B4-BE49-F238E27FC236}">
                <a16:creationId xmlns:a16="http://schemas.microsoft.com/office/drawing/2014/main" id="{29168BFF-6D68-4A83-AAD0-7D30398E664B}"/>
              </a:ext>
            </a:extLst>
          </p:cNvPr>
          <p:cNvCxnSpPr>
            <a:cxnSpLocks/>
          </p:cNvCxnSpPr>
          <p:nvPr/>
        </p:nvCxnSpPr>
        <p:spPr>
          <a:xfrm>
            <a:off x="4971562" y="5123700"/>
            <a:ext cx="1619914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5" name="グラフィックス 57">
            <a:extLst>
              <a:ext uri="{FF2B5EF4-FFF2-40B4-BE49-F238E27FC236}">
                <a16:creationId xmlns:a16="http://schemas.microsoft.com/office/drawing/2014/main" id="{80EDC7C2-660C-4D6C-B61C-85E7B7101FFC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8133415" y="2411144"/>
            <a:ext cx="523875" cy="523875"/>
          </a:xfrm>
          <a:prstGeom prst="rect">
            <a:avLst/>
          </a:prstGeom>
        </p:spPr>
      </p:pic>
      <p:sp>
        <p:nvSpPr>
          <p:cNvPr id="136" name="正方形/長方形 134">
            <a:extLst>
              <a:ext uri="{FF2B5EF4-FFF2-40B4-BE49-F238E27FC236}">
                <a16:creationId xmlns:a16="http://schemas.microsoft.com/office/drawing/2014/main" id="{304D9F58-D8D5-46E6-8660-7441D78B6AFB}"/>
              </a:ext>
            </a:extLst>
          </p:cNvPr>
          <p:cNvSpPr/>
          <p:nvPr/>
        </p:nvSpPr>
        <p:spPr>
          <a:xfrm>
            <a:off x="7473401" y="2275876"/>
            <a:ext cx="1998396" cy="3351848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37" name="正方形/長方形 135">
            <a:extLst>
              <a:ext uri="{FF2B5EF4-FFF2-40B4-BE49-F238E27FC236}">
                <a16:creationId xmlns:a16="http://schemas.microsoft.com/office/drawing/2014/main" id="{9BBBBC43-452F-4AAB-A240-736E4E8BB355}"/>
              </a:ext>
            </a:extLst>
          </p:cNvPr>
          <p:cNvSpPr/>
          <p:nvPr/>
        </p:nvSpPr>
        <p:spPr>
          <a:xfrm>
            <a:off x="7909344" y="2925063"/>
            <a:ext cx="109438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Kubernetes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38" name="図 136">
            <a:extLst>
              <a:ext uri="{FF2B5EF4-FFF2-40B4-BE49-F238E27FC236}">
                <a16:creationId xmlns:a16="http://schemas.microsoft.com/office/drawing/2014/main" id="{B2CEC59A-B5D3-4D68-8047-7B670B5ED1E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341344" y="2203755"/>
            <a:ext cx="369731" cy="372574"/>
          </a:xfrm>
          <a:prstGeom prst="rect">
            <a:avLst/>
          </a:prstGeom>
        </p:spPr>
      </p:pic>
      <p:pic>
        <p:nvPicPr>
          <p:cNvPr id="139" name="図 137">
            <a:extLst>
              <a:ext uri="{FF2B5EF4-FFF2-40B4-BE49-F238E27FC236}">
                <a16:creationId xmlns:a16="http://schemas.microsoft.com/office/drawing/2014/main" id="{45ADBE45-E2DE-45C8-8029-6853722F051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397419" y="2216281"/>
            <a:ext cx="369731" cy="372574"/>
          </a:xfrm>
          <a:prstGeom prst="rect">
            <a:avLst/>
          </a:prstGeom>
        </p:spPr>
      </p:pic>
      <p:pic>
        <p:nvPicPr>
          <p:cNvPr id="140" name="図 139">
            <a:extLst>
              <a:ext uri="{FF2B5EF4-FFF2-40B4-BE49-F238E27FC236}">
                <a16:creationId xmlns:a16="http://schemas.microsoft.com/office/drawing/2014/main" id="{35393D39-CF85-450D-9119-30F6DF4A2AE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211732" y="4530639"/>
            <a:ext cx="369731" cy="372574"/>
          </a:xfrm>
          <a:prstGeom prst="rect">
            <a:avLst/>
          </a:prstGeom>
        </p:spPr>
      </p:pic>
      <p:cxnSp>
        <p:nvCxnSpPr>
          <p:cNvPr id="141" name="直線矢印コネクタ 133">
            <a:extLst>
              <a:ext uri="{FF2B5EF4-FFF2-40B4-BE49-F238E27FC236}">
                <a16:creationId xmlns:a16="http://schemas.microsoft.com/office/drawing/2014/main" id="{33D5CC3E-43F4-4863-9551-AB835B74E642}"/>
              </a:ext>
            </a:extLst>
          </p:cNvPr>
          <p:cNvCxnSpPr>
            <a:cxnSpLocks/>
          </p:cNvCxnSpPr>
          <p:nvPr/>
        </p:nvCxnSpPr>
        <p:spPr>
          <a:xfrm>
            <a:off x="7374193" y="3871854"/>
            <a:ext cx="873467" cy="4693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2" name="図 11">
            <a:extLst>
              <a:ext uri="{FF2B5EF4-FFF2-40B4-BE49-F238E27FC236}">
                <a16:creationId xmlns:a16="http://schemas.microsoft.com/office/drawing/2014/main" id="{8E419538-E666-4ADB-9861-FF7FB7EAC91C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8319668" y="3871854"/>
            <a:ext cx="534076" cy="529037"/>
          </a:xfrm>
          <a:prstGeom prst="rect">
            <a:avLst/>
          </a:prstGeom>
        </p:spPr>
      </p:pic>
      <p:pic>
        <p:nvPicPr>
          <p:cNvPr id="143" name="図 140">
            <a:extLst>
              <a:ext uri="{FF2B5EF4-FFF2-40B4-BE49-F238E27FC236}">
                <a16:creationId xmlns:a16="http://schemas.microsoft.com/office/drawing/2014/main" id="{5317005A-0E0E-495C-9BD1-21F02A29CBAA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8319668" y="4422937"/>
            <a:ext cx="534076" cy="529037"/>
          </a:xfrm>
          <a:prstGeom prst="rect">
            <a:avLst/>
          </a:prstGeom>
        </p:spPr>
      </p:pic>
      <p:pic>
        <p:nvPicPr>
          <p:cNvPr id="144" name="図 144">
            <a:extLst>
              <a:ext uri="{FF2B5EF4-FFF2-40B4-BE49-F238E27FC236}">
                <a16:creationId xmlns:a16="http://schemas.microsoft.com/office/drawing/2014/main" id="{F2009B0B-78C7-4D2E-831C-C74D05F7C742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8319668" y="4999001"/>
            <a:ext cx="534076" cy="529037"/>
          </a:xfrm>
          <a:prstGeom prst="rect">
            <a:avLst/>
          </a:prstGeom>
        </p:spPr>
      </p:pic>
      <p:cxnSp>
        <p:nvCxnSpPr>
          <p:cNvPr id="145" name="直線矢印コネクタ 132">
            <a:extLst>
              <a:ext uri="{FF2B5EF4-FFF2-40B4-BE49-F238E27FC236}">
                <a16:creationId xmlns:a16="http://schemas.microsoft.com/office/drawing/2014/main" id="{8F836F06-B516-4D31-99B0-0E60731E6E91}"/>
              </a:ext>
            </a:extLst>
          </p:cNvPr>
          <p:cNvCxnSpPr>
            <a:cxnSpLocks/>
          </p:cNvCxnSpPr>
          <p:nvPr/>
        </p:nvCxnSpPr>
        <p:spPr>
          <a:xfrm>
            <a:off x="7167540" y="5145414"/>
            <a:ext cx="469232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正方形/長方形 145">
            <a:extLst>
              <a:ext uri="{FF2B5EF4-FFF2-40B4-BE49-F238E27FC236}">
                <a16:creationId xmlns:a16="http://schemas.microsoft.com/office/drawing/2014/main" id="{EDA436F8-3A3D-4CE6-8D6B-39DE965C48F1}"/>
              </a:ext>
            </a:extLst>
          </p:cNvPr>
          <p:cNvSpPr/>
          <p:nvPr/>
        </p:nvSpPr>
        <p:spPr>
          <a:xfrm>
            <a:off x="8720849" y="3945023"/>
            <a:ext cx="81829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Model</a:t>
            </a:r>
          </a:p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Web app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7" name="正方形/長方形 146">
            <a:extLst>
              <a:ext uri="{FF2B5EF4-FFF2-40B4-BE49-F238E27FC236}">
                <a16:creationId xmlns:a16="http://schemas.microsoft.com/office/drawing/2014/main" id="{0CEAA0C8-BA2A-4A9E-BA2E-6F9431411EC0}"/>
              </a:ext>
            </a:extLst>
          </p:cNvPr>
          <p:cNvSpPr/>
          <p:nvPr/>
        </p:nvSpPr>
        <p:spPr>
          <a:xfrm>
            <a:off x="8751716" y="4447918"/>
            <a:ext cx="81829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Model</a:t>
            </a:r>
          </a:p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Web app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8" name="正方形/長方形 148">
            <a:extLst>
              <a:ext uri="{FF2B5EF4-FFF2-40B4-BE49-F238E27FC236}">
                <a16:creationId xmlns:a16="http://schemas.microsoft.com/office/drawing/2014/main" id="{F8539A63-E240-41DB-90B0-8F8D6D94E14B}"/>
              </a:ext>
            </a:extLst>
          </p:cNvPr>
          <p:cNvSpPr/>
          <p:nvPr/>
        </p:nvSpPr>
        <p:spPr>
          <a:xfrm>
            <a:off x="8737861" y="5023982"/>
            <a:ext cx="81829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Model</a:t>
            </a:r>
          </a:p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Web app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149" name="直線矢印コネクタ 149">
            <a:extLst>
              <a:ext uri="{FF2B5EF4-FFF2-40B4-BE49-F238E27FC236}">
                <a16:creationId xmlns:a16="http://schemas.microsoft.com/office/drawing/2014/main" id="{B579F615-1CA1-4C59-B9B7-37C3EAEC8063}"/>
              </a:ext>
            </a:extLst>
          </p:cNvPr>
          <p:cNvCxnSpPr>
            <a:cxnSpLocks/>
            <a:endCxn id="142" idx="1"/>
          </p:cNvCxnSpPr>
          <p:nvPr/>
        </p:nvCxnSpPr>
        <p:spPr>
          <a:xfrm flipV="1">
            <a:off x="7953484" y="4136373"/>
            <a:ext cx="366184" cy="71828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直線矢印コネクタ 150">
            <a:extLst>
              <a:ext uri="{FF2B5EF4-FFF2-40B4-BE49-F238E27FC236}">
                <a16:creationId xmlns:a16="http://schemas.microsoft.com/office/drawing/2014/main" id="{AD24D9C3-29CC-4A53-9872-AD91BF69F72C}"/>
              </a:ext>
            </a:extLst>
          </p:cNvPr>
          <p:cNvCxnSpPr>
            <a:cxnSpLocks/>
            <a:endCxn id="143" idx="1"/>
          </p:cNvCxnSpPr>
          <p:nvPr/>
        </p:nvCxnSpPr>
        <p:spPr>
          <a:xfrm flipV="1">
            <a:off x="7968679" y="4687456"/>
            <a:ext cx="350989" cy="375718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直線矢印コネクタ 151">
            <a:extLst>
              <a:ext uri="{FF2B5EF4-FFF2-40B4-BE49-F238E27FC236}">
                <a16:creationId xmlns:a16="http://schemas.microsoft.com/office/drawing/2014/main" id="{BA497682-AE1C-4ED3-AEEB-6AEEE4027383}"/>
              </a:ext>
            </a:extLst>
          </p:cNvPr>
          <p:cNvCxnSpPr>
            <a:cxnSpLocks/>
          </p:cNvCxnSpPr>
          <p:nvPr/>
        </p:nvCxnSpPr>
        <p:spPr>
          <a:xfrm flipV="1">
            <a:off x="8031636" y="5240006"/>
            <a:ext cx="351302" cy="6767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正方形/長方形 129">
            <a:extLst>
              <a:ext uri="{FF2B5EF4-FFF2-40B4-BE49-F238E27FC236}">
                <a16:creationId xmlns:a16="http://schemas.microsoft.com/office/drawing/2014/main" id="{8BDF34FB-3AD9-4424-ABAB-74F104F16D60}"/>
              </a:ext>
            </a:extLst>
          </p:cNvPr>
          <p:cNvSpPr/>
          <p:nvPr/>
        </p:nvSpPr>
        <p:spPr>
          <a:xfrm>
            <a:off x="7542481" y="5233273"/>
            <a:ext cx="81829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Load Balancer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3" name="正方形/長方形 152">
            <a:extLst>
              <a:ext uri="{FF2B5EF4-FFF2-40B4-BE49-F238E27FC236}">
                <a16:creationId xmlns:a16="http://schemas.microsoft.com/office/drawing/2014/main" id="{FD3F3B46-CF17-4D30-9DE3-E26CE85B5F84}"/>
              </a:ext>
            </a:extLst>
          </p:cNvPr>
          <p:cNvSpPr/>
          <p:nvPr/>
        </p:nvSpPr>
        <p:spPr>
          <a:xfrm>
            <a:off x="7502913" y="3560576"/>
            <a:ext cx="117329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Deployment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321993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Rectangle 110">
            <a:extLst>
              <a:ext uri="{FF2B5EF4-FFF2-40B4-BE49-F238E27FC236}">
                <a16:creationId xmlns:a16="http://schemas.microsoft.com/office/drawing/2014/main" id="{A6196811-DF10-4F69-8F5E-08AE0002820B}"/>
              </a:ext>
            </a:extLst>
          </p:cNvPr>
          <p:cNvSpPr/>
          <p:nvPr/>
        </p:nvSpPr>
        <p:spPr>
          <a:xfrm>
            <a:off x="897621" y="2264537"/>
            <a:ext cx="5760689" cy="3931644"/>
          </a:xfrm>
          <a:prstGeom prst="rect">
            <a:avLst/>
          </a:prstGeom>
          <a:solidFill>
            <a:srgbClr val="F2F2F2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4649EE-FD20-4DEE-BA3F-4B7AED892906}"/>
              </a:ext>
            </a:extLst>
          </p:cNvPr>
          <p:cNvSpPr txBox="1"/>
          <p:nvPr/>
        </p:nvSpPr>
        <p:spPr>
          <a:xfrm>
            <a:off x="897621" y="1923802"/>
            <a:ext cx="5760690" cy="309411"/>
          </a:xfrm>
          <a:prstGeom prst="rect">
            <a:avLst/>
          </a:prstGeom>
          <a:solidFill>
            <a:srgbClr val="164368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Kubernetes Deployment : AI Development Cloud  Resources</a:t>
            </a:r>
          </a:p>
        </p:txBody>
      </p: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EB66F7FD-AE6E-4511-B6EC-026240B1CFF5}"/>
              </a:ext>
            </a:extLst>
          </p:cNvPr>
          <p:cNvGrpSpPr/>
          <p:nvPr/>
        </p:nvGrpSpPr>
        <p:grpSpPr>
          <a:xfrm>
            <a:off x="897621" y="6118677"/>
            <a:ext cx="5760690" cy="254241"/>
            <a:chOff x="113727" y="4242691"/>
            <a:chExt cx="5386321" cy="25424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389CA22-3A78-4766-A457-464C30BAF8F1}"/>
                </a:ext>
              </a:extLst>
            </p:cNvPr>
            <p:cNvSpPr/>
            <p:nvPr/>
          </p:nvSpPr>
          <p:spPr>
            <a:xfrm>
              <a:off x="113727" y="4246813"/>
              <a:ext cx="2701710" cy="250118"/>
            </a:xfrm>
            <a:prstGeom prst="rect">
              <a:avLst/>
            </a:prstGeom>
            <a:solidFill>
              <a:srgbClr val="002040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8AA1E11-3F85-49E2-9FEA-C413AD9227AB}"/>
                </a:ext>
              </a:extLst>
            </p:cNvPr>
            <p:cNvSpPr/>
            <p:nvPr/>
          </p:nvSpPr>
          <p:spPr>
            <a:xfrm>
              <a:off x="2815436" y="4242691"/>
              <a:ext cx="2684612" cy="254241"/>
            </a:xfrm>
            <a:prstGeom prst="rect">
              <a:avLst/>
            </a:prstGeom>
            <a:solidFill>
              <a:srgbClr val="00356B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BB51713-4BEA-475C-A0A7-BBAFE8991A98}"/>
                </a:ext>
              </a:extLst>
            </p:cNvPr>
            <p:cNvSpPr/>
            <p:nvPr/>
          </p:nvSpPr>
          <p:spPr>
            <a:xfrm>
              <a:off x="1398848" y="4251829"/>
              <a:ext cx="2765712" cy="164001"/>
            </a:xfrm>
            <a:prstGeom prst="rect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https://jingwora.github.io/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E4E11BE1-4A44-440D-A44A-3314CC8DED37}"/>
              </a:ext>
            </a:extLst>
          </p:cNvPr>
          <p:cNvSpPr txBox="1"/>
          <p:nvPr/>
        </p:nvSpPr>
        <p:spPr>
          <a:xfrm>
            <a:off x="897621" y="1610493"/>
            <a:ext cx="5760690" cy="351957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33" name="図 79">
            <a:extLst>
              <a:ext uri="{FF2B5EF4-FFF2-40B4-BE49-F238E27FC236}">
                <a16:creationId xmlns:a16="http://schemas.microsoft.com/office/drawing/2014/main" id="{3B33485E-9D22-489D-9075-01135B5944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9460" y="2300749"/>
            <a:ext cx="743010" cy="423414"/>
          </a:xfrm>
          <a:prstGeom prst="rect">
            <a:avLst/>
          </a:prstGeom>
        </p:spPr>
      </p:pic>
      <p:sp>
        <p:nvSpPr>
          <p:cNvPr id="34" name="正方形/長方形 38">
            <a:extLst>
              <a:ext uri="{FF2B5EF4-FFF2-40B4-BE49-F238E27FC236}">
                <a16:creationId xmlns:a16="http://schemas.microsoft.com/office/drawing/2014/main" id="{15032DAD-1045-4B7E-8017-2A742A839437}"/>
              </a:ext>
            </a:extLst>
          </p:cNvPr>
          <p:cNvSpPr/>
          <p:nvPr/>
        </p:nvSpPr>
        <p:spPr>
          <a:xfrm>
            <a:off x="3153643" y="2726224"/>
            <a:ext cx="3277246" cy="3305956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00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5" name="正方形/長方形 16">
            <a:extLst>
              <a:ext uri="{FF2B5EF4-FFF2-40B4-BE49-F238E27FC236}">
                <a16:creationId xmlns:a16="http://schemas.microsoft.com/office/drawing/2014/main" id="{990E2422-66CF-4670-A987-64506DCA4E4D}"/>
              </a:ext>
            </a:extLst>
          </p:cNvPr>
          <p:cNvSpPr/>
          <p:nvPr/>
        </p:nvSpPr>
        <p:spPr>
          <a:xfrm>
            <a:off x="1155797" y="2676408"/>
            <a:ext cx="1250375" cy="337030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00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6" name="正方形/長方形 7">
            <a:extLst>
              <a:ext uri="{FF2B5EF4-FFF2-40B4-BE49-F238E27FC236}">
                <a16:creationId xmlns:a16="http://schemas.microsoft.com/office/drawing/2014/main" id="{A43C18F3-5C7C-407B-84F0-F5AF2DD9A213}"/>
              </a:ext>
            </a:extLst>
          </p:cNvPr>
          <p:cNvSpPr/>
          <p:nvPr/>
        </p:nvSpPr>
        <p:spPr>
          <a:xfrm>
            <a:off x="1178462" y="2350595"/>
            <a:ext cx="1217669" cy="261610"/>
          </a:xfrm>
          <a:prstGeom prst="rect">
            <a:avLst/>
          </a:prstGeom>
          <a:solidFill>
            <a:srgbClr val="C6D9F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Local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31" name="図 56">
            <a:extLst>
              <a:ext uri="{FF2B5EF4-FFF2-40B4-BE49-F238E27FC236}">
                <a16:creationId xmlns:a16="http://schemas.microsoft.com/office/drawing/2014/main" id="{B96B71CE-4A1A-4780-8A9E-5D4B9553BD0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0296" y="2783814"/>
            <a:ext cx="440454" cy="440454"/>
          </a:xfrm>
          <a:prstGeom prst="rect">
            <a:avLst/>
          </a:prstGeom>
        </p:spPr>
      </p:pic>
      <p:pic>
        <p:nvPicPr>
          <p:cNvPr id="32" name="図 59">
            <a:extLst>
              <a:ext uri="{FF2B5EF4-FFF2-40B4-BE49-F238E27FC236}">
                <a16:creationId xmlns:a16="http://schemas.microsoft.com/office/drawing/2014/main" id="{D6BB9B59-298C-44AD-860B-AEA448D234B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567" y="5000817"/>
            <a:ext cx="440454" cy="440454"/>
          </a:xfrm>
          <a:prstGeom prst="rect">
            <a:avLst/>
          </a:prstGeom>
        </p:spPr>
      </p:pic>
      <p:sp>
        <p:nvSpPr>
          <p:cNvPr id="37" name="正方形/長方形 64">
            <a:extLst>
              <a:ext uri="{FF2B5EF4-FFF2-40B4-BE49-F238E27FC236}">
                <a16:creationId xmlns:a16="http://schemas.microsoft.com/office/drawing/2014/main" id="{7C4ADF24-D118-4AB1-81EA-1377D10EFE29}"/>
              </a:ext>
            </a:extLst>
          </p:cNvPr>
          <p:cNvSpPr/>
          <p:nvPr/>
        </p:nvSpPr>
        <p:spPr>
          <a:xfrm>
            <a:off x="1251476" y="3213965"/>
            <a:ext cx="944375" cy="3468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Developer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8" name="正方形/長方形 70">
            <a:extLst>
              <a:ext uri="{FF2B5EF4-FFF2-40B4-BE49-F238E27FC236}">
                <a16:creationId xmlns:a16="http://schemas.microsoft.com/office/drawing/2014/main" id="{5B3B8F19-575A-4D42-96E2-01991DB3163D}"/>
              </a:ext>
            </a:extLst>
          </p:cNvPr>
          <p:cNvSpPr/>
          <p:nvPr/>
        </p:nvSpPr>
        <p:spPr>
          <a:xfrm>
            <a:off x="1451369" y="5484255"/>
            <a:ext cx="70952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User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40" name="直線矢印コネクタ 74">
            <a:extLst>
              <a:ext uri="{FF2B5EF4-FFF2-40B4-BE49-F238E27FC236}">
                <a16:creationId xmlns:a16="http://schemas.microsoft.com/office/drawing/2014/main" id="{53AB6BB5-7443-4AA6-A00A-079060A31F3A}"/>
              </a:ext>
            </a:extLst>
          </p:cNvPr>
          <p:cNvCxnSpPr>
            <a:cxnSpLocks/>
          </p:cNvCxnSpPr>
          <p:nvPr/>
        </p:nvCxnSpPr>
        <p:spPr>
          <a:xfrm>
            <a:off x="2158641" y="5586238"/>
            <a:ext cx="1217065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グラフィックス 82">
            <a:extLst>
              <a:ext uri="{FF2B5EF4-FFF2-40B4-BE49-F238E27FC236}">
                <a16:creationId xmlns:a16="http://schemas.microsoft.com/office/drawing/2014/main" id="{478B9BDD-7F5C-46A1-8126-CF9A3382AC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09621" y="2824638"/>
            <a:ext cx="516209" cy="516209"/>
          </a:xfrm>
          <a:prstGeom prst="rect">
            <a:avLst/>
          </a:prstGeom>
        </p:spPr>
      </p:pic>
      <p:pic>
        <p:nvPicPr>
          <p:cNvPr id="42" name="グラフィックス 83">
            <a:extLst>
              <a:ext uri="{FF2B5EF4-FFF2-40B4-BE49-F238E27FC236}">
                <a16:creationId xmlns:a16="http://schemas.microsoft.com/office/drawing/2014/main" id="{AAB7F93B-621B-40C6-AC36-EA1B71C1BBF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357437" y="2868313"/>
            <a:ext cx="393595" cy="393595"/>
          </a:xfrm>
          <a:prstGeom prst="rect">
            <a:avLst/>
          </a:prstGeom>
        </p:spPr>
      </p:pic>
      <p:pic>
        <p:nvPicPr>
          <p:cNvPr id="43" name="グラフィックス 84">
            <a:extLst>
              <a:ext uri="{FF2B5EF4-FFF2-40B4-BE49-F238E27FC236}">
                <a16:creationId xmlns:a16="http://schemas.microsoft.com/office/drawing/2014/main" id="{AC966284-F942-4CDE-98D6-4D40159E8850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163952" y="2851201"/>
            <a:ext cx="349627" cy="376465"/>
          </a:xfrm>
          <a:prstGeom prst="rect">
            <a:avLst/>
          </a:prstGeom>
        </p:spPr>
      </p:pic>
      <p:sp>
        <p:nvSpPr>
          <p:cNvPr id="44" name="正方形/長方形 87">
            <a:extLst>
              <a:ext uri="{FF2B5EF4-FFF2-40B4-BE49-F238E27FC236}">
                <a16:creationId xmlns:a16="http://schemas.microsoft.com/office/drawing/2014/main" id="{12CD0F25-73BD-4BC9-8814-6C737A3CA161}"/>
              </a:ext>
            </a:extLst>
          </p:cNvPr>
          <p:cNvSpPr/>
          <p:nvPr/>
        </p:nvSpPr>
        <p:spPr>
          <a:xfrm>
            <a:off x="3861499" y="3367836"/>
            <a:ext cx="870752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Azure ML </a:t>
            </a:r>
          </a:p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Service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5" name="正方形/長方形 88">
            <a:extLst>
              <a:ext uri="{FF2B5EF4-FFF2-40B4-BE49-F238E27FC236}">
                <a16:creationId xmlns:a16="http://schemas.microsoft.com/office/drawing/2014/main" id="{FA6B7370-E5D3-4798-88EB-3E0CF9E4FC9F}"/>
              </a:ext>
            </a:extLst>
          </p:cNvPr>
          <p:cNvSpPr/>
          <p:nvPr/>
        </p:nvSpPr>
        <p:spPr>
          <a:xfrm>
            <a:off x="3166365" y="3334833"/>
            <a:ext cx="711443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Blob Storage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6" name="正方形/長方形 89">
            <a:extLst>
              <a:ext uri="{FF2B5EF4-FFF2-40B4-BE49-F238E27FC236}">
                <a16:creationId xmlns:a16="http://schemas.microsoft.com/office/drawing/2014/main" id="{CA5B42EC-9576-4CC4-8B28-BE23DB32ED5D}"/>
              </a:ext>
            </a:extLst>
          </p:cNvPr>
          <p:cNvSpPr/>
          <p:nvPr/>
        </p:nvSpPr>
        <p:spPr>
          <a:xfrm>
            <a:off x="5555819" y="3396998"/>
            <a:ext cx="74732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Register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7" name="正方形/長方形 93">
            <a:extLst>
              <a:ext uri="{FF2B5EF4-FFF2-40B4-BE49-F238E27FC236}">
                <a16:creationId xmlns:a16="http://schemas.microsoft.com/office/drawing/2014/main" id="{7B25336A-E435-4055-9AB0-EF38274BABC7}"/>
              </a:ext>
            </a:extLst>
          </p:cNvPr>
          <p:cNvSpPr/>
          <p:nvPr/>
        </p:nvSpPr>
        <p:spPr>
          <a:xfrm>
            <a:off x="4820195" y="3419471"/>
            <a:ext cx="80502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Compute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48" name="Picture 6" descr="ãcompute icon pngãã®ç»åæ¤ç´¢çµæ">
            <a:extLst>
              <a:ext uri="{FF2B5EF4-FFF2-40B4-BE49-F238E27FC236}">
                <a16:creationId xmlns:a16="http://schemas.microsoft.com/office/drawing/2014/main" id="{5557D330-1F32-4AF6-97A7-721E1A0488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7074" y="2825746"/>
            <a:ext cx="517060" cy="517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0" name="直線矢印コネクタ 99">
            <a:extLst>
              <a:ext uri="{FF2B5EF4-FFF2-40B4-BE49-F238E27FC236}">
                <a16:creationId xmlns:a16="http://schemas.microsoft.com/office/drawing/2014/main" id="{DD96B66E-A42D-433B-8AED-4AB1C7CB503A}"/>
              </a:ext>
            </a:extLst>
          </p:cNvPr>
          <p:cNvCxnSpPr>
            <a:cxnSpLocks/>
          </p:cNvCxnSpPr>
          <p:nvPr/>
        </p:nvCxnSpPr>
        <p:spPr>
          <a:xfrm>
            <a:off x="2198782" y="4155894"/>
            <a:ext cx="1106423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正方形/長方形 100">
            <a:extLst>
              <a:ext uri="{FF2B5EF4-FFF2-40B4-BE49-F238E27FC236}">
                <a16:creationId xmlns:a16="http://schemas.microsoft.com/office/drawing/2014/main" id="{6BAC1427-B7DC-430A-8A3B-58DB727A9D4D}"/>
              </a:ext>
            </a:extLst>
          </p:cNvPr>
          <p:cNvSpPr/>
          <p:nvPr/>
        </p:nvSpPr>
        <p:spPr>
          <a:xfrm>
            <a:off x="2524180" y="5689246"/>
            <a:ext cx="48592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2" name="正方形/長方形 101">
            <a:extLst>
              <a:ext uri="{FF2B5EF4-FFF2-40B4-BE49-F238E27FC236}">
                <a16:creationId xmlns:a16="http://schemas.microsoft.com/office/drawing/2014/main" id="{47F194BB-829D-441E-BAD7-C5313372266A}"/>
              </a:ext>
            </a:extLst>
          </p:cNvPr>
          <p:cNvSpPr/>
          <p:nvPr/>
        </p:nvSpPr>
        <p:spPr>
          <a:xfrm>
            <a:off x="2542059" y="3443710"/>
            <a:ext cx="48592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5" name="グラフィックス 108">
            <a:extLst>
              <a:ext uri="{FF2B5EF4-FFF2-40B4-BE49-F238E27FC236}">
                <a16:creationId xmlns:a16="http://schemas.microsoft.com/office/drawing/2014/main" id="{68AC07FD-12B2-4D8E-AA72-9878AF2C680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574023" y="2943510"/>
            <a:ext cx="371475" cy="488783"/>
          </a:xfrm>
          <a:prstGeom prst="rect">
            <a:avLst/>
          </a:prstGeom>
        </p:spPr>
      </p:pic>
      <p:pic>
        <p:nvPicPr>
          <p:cNvPr id="56" name="グラフィックス 110">
            <a:extLst>
              <a:ext uri="{FF2B5EF4-FFF2-40B4-BE49-F238E27FC236}">
                <a16:creationId xmlns:a16="http://schemas.microsoft.com/office/drawing/2014/main" id="{F7B6C5B4-0FD8-4C43-81DD-273333BB4EF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577291" y="5146824"/>
            <a:ext cx="371475" cy="488783"/>
          </a:xfrm>
          <a:prstGeom prst="rect">
            <a:avLst/>
          </a:prstGeom>
        </p:spPr>
      </p:pic>
      <p:pic>
        <p:nvPicPr>
          <p:cNvPr id="63" name="図 117">
            <a:extLst>
              <a:ext uri="{FF2B5EF4-FFF2-40B4-BE49-F238E27FC236}">
                <a16:creationId xmlns:a16="http://schemas.microsoft.com/office/drawing/2014/main" id="{AEB2DDE3-F2B0-41CE-B056-5547201FF8A7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26" r="27156"/>
          <a:stretch/>
        </p:blipFill>
        <p:spPr>
          <a:xfrm>
            <a:off x="1254566" y="4040786"/>
            <a:ext cx="367078" cy="410438"/>
          </a:xfrm>
          <a:prstGeom prst="rect">
            <a:avLst/>
          </a:prstGeom>
        </p:spPr>
      </p:pic>
      <p:pic>
        <p:nvPicPr>
          <p:cNvPr id="64" name="図 118">
            <a:extLst>
              <a:ext uri="{FF2B5EF4-FFF2-40B4-BE49-F238E27FC236}">
                <a16:creationId xmlns:a16="http://schemas.microsoft.com/office/drawing/2014/main" id="{E4E95F8B-F62F-423F-9510-15CEF1F3726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354188" y="3538150"/>
            <a:ext cx="584461" cy="589499"/>
          </a:xfrm>
          <a:prstGeom prst="rect">
            <a:avLst/>
          </a:prstGeom>
        </p:spPr>
      </p:pic>
      <p:pic>
        <p:nvPicPr>
          <p:cNvPr id="65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6DCEC121-2EA4-490E-8954-0FAB870997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2919" y="4058352"/>
            <a:ext cx="349191" cy="349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グラフィックス 120">
            <a:extLst>
              <a:ext uri="{FF2B5EF4-FFF2-40B4-BE49-F238E27FC236}">
                <a16:creationId xmlns:a16="http://schemas.microsoft.com/office/drawing/2014/main" id="{947979E8-3E76-461A-BDAC-C4A0E636D70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3418188" y="3898079"/>
            <a:ext cx="476250" cy="476250"/>
          </a:xfrm>
          <a:prstGeom prst="rect">
            <a:avLst/>
          </a:prstGeom>
        </p:spPr>
      </p:pic>
      <p:pic>
        <p:nvPicPr>
          <p:cNvPr id="73" name="図 8">
            <a:extLst>
              <a:ext uri="{FF2B5EF4-FFF2-40B4-BE49-F238E27FC236}">
                <a16:creationId xmlns:a16="http://schemas.microsoft.com/office/drawing/2014/main" id="{E2D8788E-BAF4-4806-AFAD-C2D3B8E0404D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029268" y="3944499"/>
            <a:ext cx="421398" cy="425978"/>
          </a:xfrm>
          <a:prstGeom prst="rect">
            <a:avLst/>
          </a:prstGeom>
        </p:spPr>
      </p:pic>
      <p:pic>
        <p:nvPicPr>
          <p:cNvPr id="81" name="図 127">
            <a:extLst>
              <a:ext uri="{FF2B5EF4-FFF2-40B4-BE49-F238E27FC236}">
                <a16:creationId xmlns:a16="http://schemas.microsoft.com/office/drawing/2014/main" id="{F53BDBCC-0105-4810-9873-D61AAF6E93B3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6432" y="4941476"/>
            <a:ext cx="400413" cy="400413"/>
          </a:xfrm>
          <a:prstGeom prst="rect">
            <a:avLst/>
          </a:prstGeom>
        </p:spPr>
      </p:pic>
      <p:sp>
        <p:nvSpPr>
          <p:cNvPr id="82" name="正方形/長方形 130">
            <a:extLst>
              <a:ext uri="{FF2B5EF4-FFF2-40B4-BE49-F238E27FC236}">
                <a16:creationId xmlns:a16="http://schemas.microsoft.com/office/drawing/2014/main" id="{137FD0A9-6B55-4BAF-A2BB-82A5B9477697}"/>
              </a:ext>
            </a:extLst>
          </p:cNvPr>
          <p:cNvSpPr/>
          <p:nvPr/>
        </p:nvSpPr>
        <p:spPr>
          <a:xfrm>
            <a:off x="3149019" y="4413876"/>
            <a:ext cx="102076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Application </a:t>
            </a:r>
          </a:p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Gateway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84" name="グラフィックス 57">
            <a:extLst>
              <a:ext uri="{FF2B5EF4-FFF2-40B4-BE49-F238E27FC236}">
                <a16:creationId xmlns:a16="http://schemas.microsoft.com/office/drawing/2014/main" id="{692FB468-8C3E-4F3A-97EA-E07567464B10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3489094" y="4855660"/>
            <a:ext cx="523875" cy="523875"/>
          </a:xfrm>
          <a:prstGeom prst="rect">
            <a:avLst/>
          </a:prstGeom>
        </p:spPr>
      </p:pic>
      <p:sp>
        <p:nvSpPr>
          <p:cNvPr id="88" name="正方形/長方形 135">
            <a:extLst>
              <a:ext uri="{FF2B5EF4-FFF2-40B4-BE49-F238E27FC236}">
                <a16:creationId xmlns:a16="http://schemas.microsoft.com/office/drawing/2014/main" id="{5E542273-BF44-4737-8AEE-B280D1019D37}"/>
              </a:ext>
            </a:extLst>
          </p:cNvPr>
          <p:cNvSpPr/>
          <p:nvPr/>
        </p:nvSpPr>
        <p:spPr>
          <a:xfrm>
            <a:off x="3278739" y="5439476"/>
            <a:ext cx="109438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Kubernetes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95" name="図 11">
            <a:extLst>
              <a:ext uri="{FF2B5EF4-FFF2-40B4-BE49-F238E27FC236}">
                <a16:creationId xmlns:a16="http://schemas.microsoft.com/office/drawing/2014/main" id="{1C093618-E66B-48B8-8953-E1C77FFB85C4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085381" y="4820019"/>
            <a:ext cx="534076" cy="529037"/>
          </a:xfrm>
          <a:prstGeom prst="rect">
            <a:avLst/>
          </a:prstGeom>
        </p:spPr>
      </p:pic>
      <p:sp>
        <p:nvSpPr>
          <p:cNvPr id="99" name="正方形/長方形 145">
            <a:extLst>
              <a:ext uri="{FF2B5EF4-FFF2-40B4-BE49-F238E27FC236}">
                <a16:creationId xmlns:a16="http://schemas.microsoft.com/office/drawing/2014/main" id="{F2248F17-243C-4054-B832-26CCDE45E17D}"/>
              </a:ext>
            </a:extLst>
          </p:cNvPr>
          <p:cNvSpPr/>
          <p:nvPr/>
        </p:nvSpPr>
        <p:spPr>
          <a:xfrm>
            <a:off x="4953056" y="5326783"/>
            <a:ext cx="81829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Model</a:t>
            </a:r>
          </a:p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Web app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06" name="正方形/長方形 129">
            <a:extLst>
              <a:ext uri="{FF2B5EF4-FFF2-40B4-BE49-F238E27FC236}">
                <a16:creationId xmlns:a16="http://schemas.microsoft.com/office/drawing/2014/main" id="{7992B787-89FC-4CF3-A65A-3C48E0F853C6}"/>
              </a:ext>
            </a:extLst>
          </p:cNvPr>
          <p:cNvSpPr/>
          <p:nvPr/>
        </p:nvSpPr>
        <p:spPr>
          <a:xfrm>
            <a:off x="4238254" y="5304663"/>
            <a:ext cx="81829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Load Balancer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3" name="図 75">
            <a:extLst>
              <a:ext uri="{FF2B5EF4-FFF2-40B4-BE49-F238E27FC236}">
                <a16:creationId xmlns:a16="http://schemas.microsoft.com/office/drawing/2014/main" id="{CF3D7044-9E48-4C29-B1D5-04EEB0BAA23D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224271" y="3907333"/>
            <a:ext cx="447374" cy="450814"/>
          </a:xfrm>
          <a:prstGeom prst="rect">
            <a:avLst/>
          </a:prstGeom>
        </p:spPr>
      </p:pic>
      <p:sp>
        <p:nvSpPr>
          <p:cNvPr id="14" name="正方形/長方形 105">
            <a:extLst>
              <a:ext uri="{FF2B5EF4-FFF2-40B4-BE49-F238E27FC236}">
                <a16:creationId xmlns:a16="http://schemas.microsoft.com/office/drawing/2014/main" id="{C16709D1-D0EB-4211-BCCE-F8BE988A9E75}"/>
              </a:ext>
            </a:extLst>
          </p:cNvPr>
          <p:cNvSpPr/>
          <p:nvPr/>
        </p:nvSpPr>
        <p:spPr>
          <a:xfrm>
            <a:off x="4089098" y="4375822"/>
            <a:ext cx="734496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Network</a:t>
            </a:r>
          </a:p>
          <a:p>
            <a:pPr algn="ctr"/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Security</a:t>
            </a:r>
          </a:p>
        </p:txBody>
      </p:sp>
      <p:sp>
        <p:nvSpPr>
          <p:cNvPr id="15" name="正方形/長方形 105">
            <a:extLst>
              <a:ext uri="{FF2B5EF4-FFF2-40B4-BE49-F238E27FC236}">
                <a16:creationId xmlns:a16="http://schemas.microsoft.com/office/drawing/2014/main" id="{08405F15-5B27-40D1-82F0-3E9D20873FA5}"/>
              </a:ext>
            </a:extLst>
          </p:cNvPr>
          <p:cNvSpPr/>
          <p:nvPr/>
        </p:nvSpPr>
        <p:spPr>
          <a:xfrm>
            <a:off x="4909963" y="4404521"/>
            <a:ext cx="62549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NGINX</a:t>
            </a:r>
          </a:p>
        </p:txBody>
      </p:sp>
      <p:sp>
        <p:nvSpPr>
          <p:cNvPr id="16" name="正方形/長方形 63">
            <a:extLst>
              <a:ext uri="{FF2B5EF4-FFF2-40B4-BE49-F238E27FC236}">
                <a16:creationId xmlns:a16="http://schemas.microsoft.com/office/drawing/2014/main" id="{B1A19CDF-FCDA-4F76-977E-37BF7BF442DA}"/>
              </a:ext>
            </a:extLst>
          </p:cNvPr>
          <p:cNvSpPr/>
          <p:nvPr/>
        </p:nvSpPr>
        <p:spPr>
          <a:xfrm>
            <a:off x="5592715" y="4470305"/>
            <a:ext cx="73657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Docker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7" name="図 68">
            <a:extLst>
              <a:ext uri="{FF2B5EF4-FFF2-40B4-BE49-F238E27FC236}">
                <a16:creationId xmlns:a16="http://schemas.microsoft.com/office/drawing/2014/main" id="{EBC70B4C-31AD-42C4-B552-A3C197B3E32B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716849" y="3805149"/>
            <a:ext cx="658671" cy="662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7124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075ABAB1-2A2D-4FA3-822E-F7C2916C4121}"/>
              </a:ext>
            </a:extLst>
          </p:cNvPr>
          <p:cNvSpPr/>
          <p:nvPr/>
        </p:nvSpPr>
        <p:spPr>
          <a:xfrm>
            <a:off x="2052027" y="917769"/>
            <a:ext cx="3944983" cy="191588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E8B3AE7E-8A93-4BD9-BD3E-AAD6BED636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90" y="1021014"/>
            <a:ext cx="3682303" cy="1719221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F87B131C-27C5-4311-A869-BA975EA79C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9924" y="4117765"/>
            <a:ext cx="3944454" cy="1914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4505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Rectangle 110">
            <a:extLst>
              <a:ext uri="{FF2B5EF4-FFF2-40B4-BE49-F238E27FC236}">
                <a16:creationId xmlns:a16="http://schemas.microsoft.com/office/drawing/2014/main" id="{A6196811-DF10-4F69-8F5E-08AE0002820B}"/>
              </a:ext>
            </a:extLst>
          </p:cNvPr>
          <p:cNvSpPr/>
          <p:nvPr/>
        </p:nvSpPr>
        <p:spPr>
          <a:xfrm>
            <a:off x="715234" y="2196170"/>
            <a:ext cx="4046823" cy="21349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06643EB-138F-49DE-86FF-240EBD1F1545}"/>
              </a:ext>
            </a:extLst>
          </p:cNvPr>
          <p:cNvSpPr/>
          <p:nvPr/>
        </p:nvSpPr>
        <p:spPr>
          <a:xfrm>
            <a:off x="715235" y="4246813"/>
            <a:ext cx="4046823" cy="2085748"/>
          </a:xfrm>
          <a:prstGeom prst="rect">
            <a:avLst/>
          </a:prstGeom>
          <a:solidFill>
            <a:srgbClr val="F2F2F2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4649EE-FD20-4DEE-BA3F-4B7AED892906}"/>
              </a:ext>
            </a:extLst>
          </p:cNvPr>
          <p:cNvSpPr txBox="1"/>
          <p:nvPr/>
        </p:nvSpPr>
        <p:spPr>
          <a:xfrm>
            <a:off x="715234" y="1923802"/>
            <a:ext cx="4046823" cy="309411"/>
          </a:xfrm>
          <a:prstGeom prst="rect">
            <a:avLst/>
          </a:prstGeom>
          <a:solidFill>
            <a:srgbClr val="164368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Face Recognition Framework</a:t>
            </a:r>
          </a:p>
        </p:txBody>
      </p: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EB66F7FD-AE6E-4511-B6EC-026240B1CFF5}"/>
              </a:ext>
            </a:extLst>
          </p:cNvPr>
          <p:cNvGrpSpPr/>
          <p:nvPr/>
        </p:nvGrpSpPr>
        <p:grpSpPr>
          <a:xfrm>
            <a:off x="715236" y="4242691"/>
            <a:ext cx="4046823" cy="254241"/>
            <a:chOff x="113727" y="4242691"/>
            <a:chExt cx="5386321" cy="25424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389CA22-3A78-4766-A457-464C30BAF8F1}"/>
                </a:ext>
              </a:extLst>
            </p:cNvPr>
            <p:cNvSpPr/>
            <p:nvPr/>
          </p:nvSpPr>
          <p:spPr>
            <a:xfrm>
              <a:off x="113727" y="4246813"/>
              <a:ext cx="2701710" cy="250118"/>
            </a:xfrm>
            <a:prstGeom prst="rect">
              <a:avLst/>
            </a:prstGeom>
            <a:solidFill>
              <a:srgbClr val="002040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8AA1E11-3F85-49E2-9FEA-C413AD9227AB}"/>
                </a:ext>
              </a:extLst>
            </p:cNvPr>
            <p:cNvSpPr/>
            <p:nvPr/>
          </p:nvSpPr>
          <p:spPr>
            <a:xfrm>
              <a:off x="2815436" y="4242691"/>
              <a:ext cx="2684612" cy="254241"/>
            </a:xfrm>
            <a:prstGeom prst="rect">
              <a:avLst/>
            </a:prstGeom>
            <a:solidFill>
              <a:srgbClr val="00356B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BB51713-4BEA-475C-A0A7-BBAFE8991A98}"/>
                </a:ext>
              </a:extLst>
            </p:cNvPr>
            <p:cNvSpPr/>
            <p:nvPr/>
          </p:nvSpPr>
          <p:spPr>
            <a:xfrm>
              <a:off x="1398848" y="4251829"/>
              <a:ext cx="2765712" cy="164001"/>
            </a:xfrm>
            <a:prstGeom prst="rect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https://jingwora.github.io/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E4E11BE1-4A44-440D-A44A-3314CC8DED37}"/>
              </a:ext>
            </a:extLst>
          </p:cNvPr>
          <p:cNvSpPr txBox="1"/>
          <p:nvPr/>
        </p:nvSpPr>
        <p:spPr>
          <a:xfrm>
            <a:off x="715235" y="1610493"/>
            <a:ext cx="4046823" cy="351957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83" name="図 11">
            <a:extLst>
              <a:ext uri="{FF2B5EF4-FFF2-40B4-BE49-F238E27FC236}">
                <a16:creationId xmlns:a16="http://schemas.microsoft.com/office/drawing/2014/main" id="{FC3C0450-31DF-423E-A42E-7BC38DB9D63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44844" y="5122231"/>
            <a:ext cx="260689" cy="258552"/>
          </a:xfrm>
          <a:prstGeom prst="rect">
            <a:avLst/>
          </a:prstGeom>
        </p:spPr>
      </p:pic>
      <p:sp>
        <p:nvSpPr>
          <p:cNvPr id="84" name="テキスト ボックス 3">
            <a:extLst>
              <a:ext uri="{FF2B5EF4-FFF2-40B4-BE49-F238E27FC236}">
                <a16:creationId xmlns:a16="http://schemas.microsoft.com/office/drawing/2014/main" id="{18C18720-053B-4FFF-A941-344A6C54B23B}"/>
              </a:ext>
            </a:extLst>
          </p:cNvPr>
          <p:cNvSpPr txBox="1"/>
          <p:nvPr/>
        </p:nvSpPr>
        <p:spPr>
          <a:xfrm>
            <a:off x="830191" y="5654716"/>
            <a:ext cx="497252" cy="261610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User</a:t>
            </a:r>
            <a:endParaRPr kumimoji="1"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6" name="四角形: 上の 2 つの角を丸める 17">
            <a:extLst>
              <a:ext uri="{FF2B5EF4-FFF2-40B4-BE49-F238E27FC236}">
                <a16:creationId xmlns:a16="http://schemas.microsoft.com/office/drawing/2014/main" id="{9CDFC26D-4DEC-4E19-A2DB-2EB37C5DE274}"/>
              </a:ext>
            </a:extLst>
          </p:cNvPr>
          <p:cNvSpPr/>
          <p:nvPr/>
        </p:nvSpPr>
        <p:spPr>
          <a:xfrm>
            <a:off x="906754" y="5427934"/>
            <a:ext cx="356588" cy="178683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275791"/>
          </a:solidFill>
          <a:ln w="38100"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87" name="図 20">
            <a:extLst>
              <a:ext uri="{FF2B5EF4-FFF2-40B4-BE49-F238E27FC236}">
                <a16:creationId xmlns:a16="http://schemas.microsoft.com/office/drawing/2014/main" id="{5CDC0373-C5CA-4405-BD74-56338BA3D61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582567" y="4868658"/>
            <a:ext cx="388693" cy="388693"/>
          </a:xfrm>
          <a:prstGeom prst="rect">
            <a:avLst/>
          </a:prstGeom>
        </p:spPr>
      </p:pic>
      <p:pic>
        <p:nvPicPr>
          <p:cNvPr id="88" name="図 49">
            <a:extLst>
              <a:ext uri="{FF2B5EF4-FFF2-40B4-BE49-F238E27FC236}">
                <a16:creationId xmlns:a16="http://schemas.microsoft.com/office/drawing/2014/main" id="{45D3049C-0D40-4783-A83C-24EFD4E1CF0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381218" y="4924003"/>
            <a:ext cx="195860" cy="194254"/>
          </a:xfrm>
          <a:prstGeom prst="rect">
            <a:avLst/>
          </a:prstGeom>
        </p:spPr>
      </p:pic>
      <p:cxnSp>
        <p:nvCxnSpPr>
          <p:cNvPr id="89" name="直線矢印コネクタ 50">
            <a:extLst>
              <a:ext uri="{FF2B5EF4-FFF2-40B4-BE49-F238E27FC236}">
                <a16:creationId xmlns:a16="http://schemas.microsoft.com/office/drawing/2014/main" id="{7A78746F-6A86-4B36-B805-ACAF4B30A40F}"/>
              </a:ext>
            </a:extLst>
          </p:cNvPr>
          <p:cNvCxnSpPr/>
          <p:nvPr/>
        </p:nvCxnSpPr>
        <p:spPr>
          <a:xfrm>
            <a:off x="1276554" y="5349177"/>
            <a:ext cx="288948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線矢印コネクタ 51">
            <a:extLst>
              <a:ext uri="{FF2B5EF4-FFF2-40B4-BE49-F238E27FC236}">
                <a16:creationId xmlns:a16="http://schemas.microsoft.com/office/drawing/2014/main" id="{87366964-7684-481B-85AB-41860EB86494}"/>
              </a:ext>
            </a:extLst>
          </p:cNvPr>
          <p:cNvCxnSpPr>
            <a:cxnSpLocks/>
          </p:cNvCxnSpPr>
          <p:nvPr/>
        </p:nvCxnSpPr>
        <p:spPr>
          <a:xfrm>
            <a:off x="1984471" y="5021129"/>
            <a:ext cx="288948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四角形: 上の 2 つの角を丸める 52">
            <a:extLst>
              <a:ext uri="{FF2B5EF4-FFF2-40B4-BE49-F238E27FC236}">
                <a16:creationId xmlns:a16="http://schemas.microsoft.com/office/drawing/2014/main" id="{0980E6C3-ED97-444A-B9C5-37389E22316D}"/>
              </a:ext>
            </a:extLst>
          </p:cNvPr>
          <p:cNvSpPr/>
          <p:nvPr/>
        </p:nvSpPr>
        <p:spPr>
          <a:xfrm>
            <a:off x="2292804" y="4889933"/>
            <a:ext cx="387690" cy="244058"/>
          </a:xfrm>
          <a:prstGeom prst="round2SameRect">
            <a:avLst>
              <a:gd name="adj1" fmla="val 0"/>
              <a:gd name="adj2" fmla="val 0"/>
            </a:avLst>
          </a:prstGeom>
          <a:noFill/>
          <a:ln w="28575">
            <a:solidFill>
              <a:srgbClr val="285A95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92" name="直線矢印コネクタ 53">
            <a:extLst>
              <a:ext uri="{FF2B5EF4-FFF2-40B4-BE49-F238E27FC236}">
                <a16:creationId xmlns:a16="http://schemas.microsoft.com/office/drawing/2014/main" id="{F73F22E5-029C-42A4-8955-62A8EB48F398}"/>
              </a:ext>
            </a:extLst>
          </p:cNvPr>
          <p:cNvCxnSpPr>
            <a:cxnSpLocks/>
          </p:cNvCxnSpPr>
          <p:nvPr/>
        </p:nvCxnSpPr>
        <p:spPr>
          <a:xfrm>
            <a:off x="1966327" y="5553022"/>
            <a:ext cx="288948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4" name="図 25">
            <a:extLst>
              <a:ext uri="{FF2B5EF4-FFF2-40B4-BE49-F238E27FC236}">
                <a16:creationId xmlns:a16="http://schemas.microsoft.com/office/drawing/2014/main" id="{7007AA6E-7520-4CEA-B7AA-279668F0F008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563372" y="5454658"/>
            <a:ext cx="361311" cy="363255"/>
          </a:xfrm>
          <a:prstGeom prst="rect">
            <a:avLst/>
          </a:prstGeom>
        </p:spPr>
      </p:pic>
      <p:sp>
        <p:nvSpPr>
          <p:cNvPr id="95" name="テキスト ボックス 4">
            <a:extLst>
              <a:ext uri="{FF2B5EF4-FFF2-40B4-BE49-F238E27FC236}">
                <a16:creationId xmlns:a16="http://schemas.microsoft.com/office/drawing/2014/main" id="{3192D118-76C3-4B72-8053-02B289702FCE}"/>
              </a:ext>
            </a:extLst>
          </p:cNvPr>
          <p:cNvSpPr txBox="1"/>
          <p:nvPr/>
        </p:nvSpPr>
        <p:spPr>
          <a:xfrm>
            <a:off x="2226401" y="5159563"/>
            <a:ext cx="500458" cy="261610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Face</a:t>
            </a:r>
            <a:endParaRPr kumimoji="1"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96" name="直線矢印コネクタ 61">
            <a:extLst>
              <a:ext uri="{FF2B5EF4-FFF2-40B4-BE49-F238E27FC236}">
                <a16:creationId xmlns:a16="http://schemas.microsoft.com/office/drawing/2014/main" id="{6F640DCB-8EAB-4550-907D-B78959D0DF41}"/>
              </a:ext>
            </a:extLst>
          </p:cNvPr>
          <p:cNvCxnSpPr>
            <a:cxnSpLocks/>
          </p:cNvCxnSpPr>
          <p:nvPr/>
        </p:nvCxnSpPr>
        <p:spPr>
          <a:xfrm>
            <a:off x="2723633" y="5606617"/>
            <a:ext cx="288948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線矢印コネクタ 62">
            <a:extLst>
              <a:ext uri="{FF2B5EF4-FFF2-40B4-BE49-F238E27FC236}">
                <a16:creationId xmlns:a16="http://schemas.microsoft.com/office/drawing/2014/main" id="{1357CA54-280E-467E-A354-933CE2669992}"/>
              </a:ext>
            </a:extLst>
          </p:cNvPr>
          <p:cNvCxnSpPr>
            <a:cxnSpLocks/>
          </p:cNvCxnSpPr>
          <p:nvPr/>
        </p:nvCxnSpPr>
        <p:spPr>
          <a:xfrm>
            <a:off x="2723632" y="5192221"/>
            <a:ext cx="288949" cy="214917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テキスト ボックス 4">
            <a:extLst>
              <a:ext uri="{FF2B5EF4-FFF2-40B4-BE49-F238E27FC236}">
                <a16:creationId xmlns:a16="http://schemas.microsoft.com/office/drawing/2014/main" id="{37D21721-8FF6-434A-9F87-95633E48CCCF}"/>
              </a:ext>
            </a:extLst>
          </p:cNvPr>
          <p:cNvSpPr txBox="1"/>
          <p:nvPr/>
        </p:nvSpPr>
        <p:spPr>
          <a:xfrm>
            <a:off x="3033549" y="4783486"/>
            <a:ext cx="588623" cy="430887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Train </a:t>
            </a:r>
          </a:p>
          <a:p>
            <a:pPr algn="ctr"/>
            <a:r>
              <a:rPr kumimoji="1"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Model</a:t>
            </a:r>
            <a:endParaRPr kumimoji="1"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99" name="Picture 2" descr="é¢é£ç»å">
            <a:extLst>
              <a:ext uri="{FF2B5EF4-FFF2-40B4-BE49-F238E27FC236}">
                <a16:creationId xmlns:a16="http://schemas.microsoft.com/office/drawing/2014/main" id="{6F5182AE-EE39-4903-9346-21B57E0634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1903" y="5346574"/>
            <a:ext cx="471917" cy="471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" name="Picture 2" descr="é¢é£ç»å">
            <a:extLst>
              <a:ext uri="{FF2B5EF4-FFF2-40B4-BE49-F238E27FC236}">
                <a16:creationId xmlns:a16="http://schemas.microsoft.com/office/drawing/2014/main" id="{98DFD0D2-F115-4525-88DA-57397C9007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5176" y="5346574"/>
            <a:ext cx="471917" cy="471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1" name="直線矢印コネクタ 66">
            <a:extLst>
              <a:ext uri="{FF2B5EF4-FFF2-40B4-BE49-F238E27FC236}">
                <a16:creationId xmlns:a16="http://schemas.microsoft.com/office/drawing/2014/main" id="{6328BB41-C0EF-45A6-9CF2-F5705F6AC54B}"/>
              </a:ext>
            </a:extLst>
          </p:cNvPr>
          <p:cNvCxnSpPr>
            <a:cxnSpLocks/>
          </p:cNvCxnSpPr>
          <p:nvPr/>
        </p:nvCxnSpPr>
        <p:spPr>
          <a:xfrm>
            <a:off x="3590037" y="5553022"/>
            <a:ext cx="288948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テキスト ボックス 4">
            <a:extLst>
              <a:ext uri="{FF2B5EF4-FFF2-40B4-BE49-F238E27FC236}">
                <a16:creationId xmlns:a16="http://schemas.microsoft.com/office/drawing/2014/main" id="{45257291-6383-480E-BAA0-7C6D8DFC8C43}"/>
              </a:ext>
            </a:extLst>
          </p:cNvPr>
          <p:cNvSpPr txBox="1"/>
          <p:nvPr/>
        </p:nvSpPr>
        <p:spPr>
          <a:xfrm>
            <a:off x="3681200" y="5951289"/>
            <a:ext cx="1040671" cy="261610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Live Camera</a:t>
            </a:r>
            <a:endParaRPr kumimoji="1"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07" name="テキスト ボックス 4">
            <a:extLst>
              <a:ext uri="{FF2B5EF4-FFF2-40B4-BE49-F238E27FC236}">
                <a16:creationId xmlns:a16="http://schemas.microsoft.com/office/drawing/2014/main" id="{00555E96-0D40-41E2-9CEF-EDC8D2B5F423}"/>
              </a:ext>
            </a:extLst>
          </p:cNvPr>
          <p:cNvSpPr txBox="1"/>
          <p:nvPr/>
        </p:nvSpPr>
        <p:spPr>
          <a:xfrm>
            <a:off x="2173846" y="5489979"/>
            <a:ext cx="587020" cy="261610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Name</a:t>
            </a:r>
            <a:endParaRPr kumimoji="1"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13" name="図 20">
            <a:extLst>
              <a:ext uri="{FF2B5EF4-FFF2-40B4-BE49-F238E27FC236}">
                <a16:creationId xmlns:a16="http://schemas.microsoft.com/office/drawing/2014/main" id="{F6CFF48B-E8EA-4F8B-9207-D11D287638C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986787" y="4897647"/>
            <a:ext cx="388693" cy="38869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2481E0A-5699-4D32-8FD0-79CB8DF62C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5232" y="2385993"/>
            <a:ext cx="4037317" cy="1754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3574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Rectangle 110">
            <a:extLst>
              <a:ext uri="{FF2B5EF4-FFF2-40B4-BE49-F238E27FC236}">
                <a16:creationId xmlns:a16="http://schemas.microsoft.com/office/drawing/2014/main" id="{A6196811-DF10-4F69-8F5E-08AE0002820B}"/>
              </a:ext>
            </a:extLst>
          </p:cNvPr>
          <p:cNvSpPr/>
          <p:nvPr/>
        </p:nvSpPr>
        <p:spPr>
          <a:xfrm>
            <a:off x="715234" y="2196170"/>
            <a:ext cx="4046823" cy="21349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994403E-ABFF-4E15-8C4D-235A40E2AE64}"/>
              </a:ext>
            </a:extLst>
          </p:cNvPr>
          <p:cNvSpPr/>
          <p:nvPr/>
        </p:nvSpPr>
        <p:spPr>
          <a:xfrm>
            <a:off x="872416" y="2261123"/>
            <a:ext cx="3745308" cy="1954264"/>
          </a:xfrm>
          <a:prstGeom prst="rect">
            <a:avLst/>
          </a:prstGeom>
          <a:solidFill>
            <a:schemeClr val="bg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06643EB-138F-49DE-86FF-240EBD1F1545}"/>
              </a:ext>
            </a:extLst>
          </p:cNvPr>
          <p:cNvSpPr/>
          <p:nvPr/>
        </p:nvSpPr>
        <p:spPr>
          <a:xfrm>
            <a:off x="715235" y="4421751"/>
            <a:ext cx="4046823" cy="1638128"/>
          </a:xfrm>
          <a:prstGeom prst="rect">
            <a:avLst/>
          </a:prstGeom>
          <a:solidFill>
            <a:srgbClr val="F2F2F2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01B659F-E200-4B67-ACB0-49345EFABDE7}"/>
              </a:ext>
            </a:extLst>
          </p:cNvPr>
          <p:cNvSpPr/>
          <p:nvPr/>
        </p:nvSpPr>
        <p:spPr>
          <a:xfrm>
            <a:off x="853987" y="4648695"/>
            <a:ext cx="3745308" cy="1206195"/>
          </a:xfrm>
          <a:prstGeom prst="rect">
            <a:avLst/>
          </a:prstGeom>
          <a:solidFill>
            <a:schemeClr val="bg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4649EE-FD20-4DEE-BA3F-4B7AED892906}"/>
              </a:ext>
            </a:extLst>
          </p:cNvPr>
          <p:cNvSpPr txBox="1"/>
          <p:nvPr/>
        </p:nvSpPr>
        <p:spPr>
          <a:xfrm>
            <a:off x="715234" y="1923802"/>
            <a:ext cx="4046823" cy="309411"/>
          </a:xfrm>
          <a:prstGeom prst="rect">
            <a:avLst/>
          </a:prstGeom>
          <a:solidFill>
            <a:srgbClr val="164368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Object detection IOT</a:t>
            </a:r>
          </a:p>
        </p:txBody>
      </p: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EB66F7FD-AE6E-4511-B6EC-026240B1CFF5}"/>
              </a:ext>
            </a:extLst>
          </p:cNvPr>
          <p:cNvGrpSpPr/>
          <p:nvPr/>
        </p:nvGrpSpPr>
        <p:grpSpPr>
          <a:xfrm>
            <a:off x="715236" y="4242691"/>
            <a:ext cx="4046823" cy="254241"/>
            <a:chOff x="113727" y="4242691"/>
            <a:chExt cx="5386321" cy="25424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389CA22-3A78-4766-A457-464C30BAF8F1}"/>
                </a:ext>
              </a:extLst>
            </p:cNvPr>
            <p:cNvSpPr/>
            <p:nvPr/>
          </p:nvSpPr>
          <p:spPr>
            <a:xfrm>
              <a:off x="113727" y="4246813"/>
              <a:ext cx="2701710" cy="250118"/>
            </a:xfrm>
            <a:prstGeom prst="rect">
              <a:avLst/>
            </a:prstGeom>
            <a:solidFill>
              <a:srgbClr val="002040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8AA1E11-3F85-49E2-9FEA-C413AD9227AB}"/>
                </a:ext>
              </a:extLst>
            </p:cNvPr>
            <p:cNvSpPr/>
            <p:nvPr/>
          </p:nvSpPr>
          <p:spPr>
            <a:xfrm>
              <a:off x="2815436" y="4242691"/>
              <a:ext cx="2684612" cy="254241"/>
            </a:xfrm>
            <a:prstGeom prst="rect">
              <a:avLst/>
            </a:prstGeom>
            <a:solidFill>
              <a:srgbClr val="00356B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BB51713-4BEA-475C-A0A7-BBAFE8991A98}"/>
                </a:ext>
              </a:extLst>
            </p:cNvPr>
            <p:cNvSpPr/>
            <p:nvPr/>
          </p:nvSpPr>
          <p:spPr>
            <a:xfrm>
              <a:off x="1398848" y="4251829"/>
              <a:ext cx="2765712" cy="164001"/>
            </a:xfrm>
            <a:prstGeom prst="rect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https://jingwora.github.io/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E4E11BE1-4A44-440D-A44A-3314CC8DED37}"/>
              </a:ext>
            </a:extLst>
          </p:cNvPr>
          <p:cNvSpPr txBox="1"/>
          <p:nvPr/>
        </p:nvSpPr>
        <p:spPr>
          <a:xfrm>
            <a:off x="715235" y="1610493"/>
            <a:ext cx="4046823" cy="351957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CONCEPTUAL MOCKUP</a:t>
            </a:r>
          </a:p>
        </p:txBody>
      </p:sp>
      <p:sp>
        <p:nvSpPr>
          <p:cNvPr id="109" name="テキスト ボックス 4">
            <a:extLst>
              <a:ext uri="{FF2B5EF4-FFF2-40B4-BE49-F238E27FC236}">
                <a16:creationId xmlns:a16="http://schemas.microsoft.com/office/drawing/2014/main" id="{052874B1-D111-42DA-9E46-ABB635D4943B}"/>
              </a:ext>
            </a:extLst>
          </p:cNvPr>
          <p:cNvSpPr txBox="1"/>
          <p:nvPr/>
        </p:nvSpPr>
        <p:spPr>
          <a:xfrm>
            <a:off x="1521596" y="2384976"/>
            <a:ext cx="460382" cy="261610"/>
          </a:xfrm>
          <a:prstGeom prst="rect">
            <a:avLst/>
          </a:prstGeom>
          <a:solidFill>
            <a:srgbClr val="E15658"/>
          </a:solid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ja-JP" sz="1100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Live</a:t>
            </a:r>
            <a:endParaRPr kumimoji="1" lang="ja-JP" altLang="en-US" sz="1100" dirty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4" name="正方形/長方形 29">
            <a:extLst>
              <a:ext uri="{FF2B5EF4-FFF2-40B4-BE49-F238E27FC236}">
                <a16:creationId xmlns:a16="http://schemas.microsoft.com/office/drawing/2014/main" id="{A31DE789-0B33-406D-B58F-78F9328EF734}"/>
              </a:ext>
            </a:extLst>
          </p:cNvPr>
          <p:cNvSpPr/>
          <p:nvPr/>
        </p:nvSpPr>
        <p:spPr>
          <a:xfrm>
            <a:off x="1682659" y="4684116"/>
            <a:ext cx="96609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dirty="0"/>
              <a:t>Raspberry Pi</a:t>
            </a:r>
            <a:endParaRPr lang="ja-JP" altLang="en-US" sz="1200" dirty="0"/>
          </a:p>
        </p:txBody>
      </p:sp>
      <p:pic>
        <p:nvPicPr>
          <p:cNvPr id="26" name="Picture 6" descr="ãraspberry piãã®ç»åæ¤ç´¢çµæ">
            <a:extLst>
              <a:ext uri="{FF2B5EF4-FFF2-40B4-BE49-F238E27FC236}">
                <a16:creationId xmlns:a16="http://schemas.microsoft.com/office/drawing/2014/main" id="{C0A9CEC1-B173-4D89-B5F7-A7488F9DE6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54" b="14787"/>
          <a:stretch/>
        </p:blipFill>
        <p:spPr bwMode="auto">
          <a:xfrm>
            <a:off x="1577736" y="4931681"/>
            <a:ext cx="1109851" cy="823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6D58105E-A183-49E4-9CF3-279260BAF1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2407" y="4896668"/>
            <a:ext cx="851498" cy="811191"/>
          </a:xfrm>
          <a:prstGeom prst="rect">
            <a:avLst/>
          </a:prstGeom>
        </p:spPr>
      </p:pic>
      <p:sp>
        <p:nvSpPr>
          <p:cNvPr id="29" name="正方形/長方形 29">
            <a:extLst>
              <a:ext uri="{FF2B5EF4-FFF2-40B4-BE49-F238E27FC236}">
                <a16:creationId xmlns:a16="http://schemas.microsoft.com/office/drawing/2014/main" id="{94417637-F887-4FA4-8665-206CE3D5FB0A}"/>
              </a:ext>
            </a:extLst>
          </p:cNvPr>
          <p:cNvSpPr/>
          <p:nvPr/>
        </p:nvSpPr>
        <p:spPr>
          <a:xfrm>
            <a:off x="2848023" y="4684116"/>
            <a:ext cx="66402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dirty="0"/>
              <a:t>Camera</a:t>
            </a:r>
            <a:endParaRPr lang="ja-JP" altLang="en-US" sz="1200" dirty="0"/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FB0A83F9-2B17-46CE-A5F6-08BC1E9285D0}"/>
              </a:ext>
            </a:extLst>
          </p:cNvPr>
          <p:cNvSpPr/>
          <p:nvPr/>
        </p:nvSpPr>
        <p:spPr>
          <a:xfrm>
            <a:off x="3643954" y="4684116"/>
            <a:ext cx="99040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dirty="0"/>
              <a:t>Robotic Arm</a:t>
            </a:r>
            <a:endParaRPr lang="ja-JP" altLang="en-US" sz="1200" dirty="0"/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2AFA57A2-35F9-4FAB-8239-EDE7B5D804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8480" y="5200613"/>
            <a:ext cx="473142" cy="366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グラフィックス 10">
            <a:extLst>
              <a:ext uri="{FF2B5EF4-FFF2-40B4-BE49-F238E27FC236}">
                <a16:creationId xmlns:a16="http://schemas.microsoft.com/office/drawing/2014/main" id="{B94C5E3B-B929-4E27-8424-F374422E67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37142" y="4908134"/>
            <a:ext cx="583169" cy="652141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AF05F38A-AB28-4748-9F77-E128D1DDBF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3296" y="2385245"/>
            <a:ext cx="1860087" cy="1772037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6CCC7EE3-CCD6-4693-8DA9-405D0857F3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71484" y="3379963"/>
            <a:ext cx="834985" cy="83806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8D8694B-1F03-4309-9602-52629F0ACFB3}"/>
              </a:ext>
            </a:extLst>
          </p:cNvPr>
          <p:cNvSpPr/>
          <p:nvPr/>
        </p:nvSpPr>
        <p:spPr>
          <a:xfrm>
            <a:off x="1595543" y="3506586"/>
            <a:ext cx="579676" cy="54381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94486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84BC124-7B5B-4771-99AA-81E29F46E1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9066" y="949911"/>
            <a:ext cx="2961409" cy="6858000"/>
          </a:xfrm>
          <a:prstGeom prst="rect">
            <a:avLst/>
          </a:prstGeom>
        </p:spPr>
      </p:pic>
      <p:sp>
        <p:nvSpPr>
          <p:cNvPr id="6" name="Rectangle: Top Corners Rounded 5">
            <a:extLst>
              <a:ext uri="{FF2B5EF4-FFF2-40B4-BE49-F238E27FC236}">
                <a16:creationId xmlns:a16="http://schemas.microsoft.com/office/drawing/2014/main" id="{649945B5-EF7A-42F8-92A5-9FC18862056F}"/>
              </a:ext>
            </a:extLst>
          </p:cNvPr>
          <p:cNvSpPr/>
          <p:nvPr/>
        </p:nvSpPr>
        <p:spPr>
          <a:xfrm flipV="1">
            <a:off x="1380484" y="590637"/>
            <a:ext cx="265325" cy="331102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rgbClr val="324E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: Top Corners Rounded 6">
            <a:extLst>
              <a:ext uri="{FF2B5EF4-FFF2-40B4-BE49-F238E27FC236}">
                <a16:creationId xmlns:a16="http://schemas.microsoft.com/office/drawing/2014/main" id="{30DF90AA-B2B7-40FD-8293-7C57E6A3D0B5}"/>
              </a:ext>
            </a:extLst>
          </p:cNvPr>
          <p:cNvSpPr/>
          <p:nvPr/>
        </p:nvSpPr>
        <p:spPr>
          <a:xfrm flipV="1">
            <a:off x="661145" y="590637"/>
            <a:ext cx="265325" cy="331102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rgbClr val="263B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8CC780E-F2B1-4318-B11A-685A7A8DD509}"/>
              </a:ext>
            </a:extLst>
          </p:cNvPr>
          <p:cNvSpPr/>
          <p:nvPr/>
        </p:nvSpPr>
        <p:spPr>
          <a:xfrm>
            <a:off x="716044" y="411975"/>
            <a:ext cx="865787" cy="675315"/>
          </a:xfrm>
          <a:prstGeom prst="ellipse">
            <a:avLst/>
          </a:prstGeom>
          <a:solidFill>
            <a:srgbClr val="263B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6501C7F-6F7F-43BF-9519-A58D6F356753}"/>
              </a:ext>
            </a:extLst>
          </p:cNvPr>
          <p:cNvSpPr/>
          <p:nvPr/>
        </p:nvSpPr>
        <p:spPr>
          <a:xfrm>
            <a:off x="848941" y="411975"/>
            <a:ext cx="748762" cy="675316"/>
          </a:xfrm>
          <a:prstGeom prst="ellipse">
            <a:avLst/>
          </a:prstGeom>
          <a:solidFill>
            <a:srgbClr val="324E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1B03FD1-0437-403E-A3FA-7DEE72380DFE}"/>
              </a:ext>
            </a:extLst>
          </p:cNvPr>
          <p:cNvSpPr/>
          <p:nvPr/>
        </p:nvSpPr>
        <p:spPr>
          <a:xfrm>
            <a:off x="848941" y="687502"/>
            <a:ext cx="631736" cy="170588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14176FF-728E-498D-A3DF-78BE72BA309D}"/>
              </a:ext>
            </a:extLst>
          </p:cNvPr>
          <p:cNvGrpSpPr/>
          <p:nvPr/>
        </p:nvGrpSpPr>
        <p:grpSpPr>
          <a:xfrm>
            <a:off x="954385" y="739982"/>
            <a:ext cx="146445" cy="74318"/>
            <a:chOff x="6134811" y="2532784"/>
            <a:chExt cx="281213" cy="142710"/>
          </a:xfrm>
          <a:solidFill>
            <a:schemeClr val="bg1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28B7CCE-3274-4FB1-B228-257FC6717990}"/>
                </a:ext>
              </a:extLst>
            </p:cNvPr>
            <p:cNvSpPr/>
            <p:nvPr/>
          </p:nvSpPr>
          <p:spPr>
            <a:xfrm>
              <a:off x="6134811" y="2607241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02C6D63-B45B-4CE8-9638-92BDA9B8C6CC}"/>
                </a:ext>
              </a:extLst>
            </p:cNvPr>
            <p:cNvSpPr/>
            <p:nvPr/>
          </p:nvSpPr>
          <p:spPr>
            <a:xfrm>
              <a:off x="6198892" y="2532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04A9406-95EB-41AB-B2C0-8833FA82BD87}"/>
                </a:ext>
              </a:extLst>
            </p:cNvPr>
            <p:cNvSpPr/>
            <p:nvPr/>
          </p:nvSpPr>
          <p:spPr>
            <a:xfrm>
              <a:off x="6283749" y="2532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7D171C7-EF27-4086-A932-EA0E114895A2}"/>
                </a:ext>
              </a:extLst>
            </p:cNvPr>
            <p:cNvSpPr/>
            <p:nvPr/>
          </p:nvSpPr>
          <p:spPr>
            <a:xfrm>
              <a:off x="6349555" y="2603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6589D6A-A8E0-4EF2-910E-8ECF5D8A38D6}"/>
              </a:ext>
            </a:extLst>
          </p:cNvPr>
          <p:cNvGrpSpPr/>
          <p:nvPr/>
        </p:nvGrpSpPr>
        <p:grpSpPr>
          <a:xfrm>
            <a:off x="1209152" y="735637"/>
            <a:ext cx="146445" cy="74318"/>
            <a:chOff x="6134811" y="2532784"/>
            <a:chExt cx="281213" cy="142710"/>
          </a:xfrm>
          <a:solidFill>
            <a:schemeClr val="bg1"/>
          </a:solidFill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91D2BDE-64D6-47AB-99A2-681A3E0391DA}"/>
                </a:ext>
              </a:extLst>
            </p:cNvPr>
            <p:cNvSpPr/>
            <p:nvPr/>
          </p:nvSpPr>
          <p:spPr>
            <a:xfrm>
              <a:off x="6134811" y="2607241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5648E9E-3B6D-4A2A-8487-F54A206498BC}"/>
                </a:ext>
              </a:extLst>
            </p:cNvPr>
            <p:cNvSpPr/>
            <p:nvPr/>
          </p:nvSpPr>
          <p:spPr>
            <a:xfrm>
              <a:off x="6198892" y="2532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E632E5D-7987-4998-929D-FA2B47246AB9}"/>
                </a:ext>
              </a:extLst>
            </p:cNvPr>
            <p:cNvSpPr/>
            <p:nvPr/>
          </p:nvSpPr>
          <p:spPr>
            <a:xfrm>
              <a:off x="6283749" y="2532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9D5A405-9954-47EB-91E5-C6CCD909BA01}"/>
                </a:ext>
              </a:extLst>
            </p:cNvPr>
            <p:cNvSpPr/>
            <p:nvPr/>
          </p:nvSpPr>
          <p:spPr>
            <a:xfrm>
              <a:off x="6349555" y="2603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FD864B96-0121-4EC1-B3AF-FB82542C67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699" y="919448"/>
            <a:ext cx="737125" cy="775922"/>
          </a:xfrm>
          <a:prstGeom prst="rect">
            <a:avLst/>
          </a:prstGeom>
        </p:spPr>
      </p:pic>
      <p:sp>
        <p:nvSpPr>
          <p:cNvPr id="22" name="Oval 21">
            <a:extLst>
              <a:ext uri="{FF2B5EF4-FFF2-40B4-BE49-F238E27FC236}">
                <a16:creationId xmlns:a16="http://schemas.microsoft.com/office/drawing/2014/main" id="{42F0174A-B0B9-4512-A770-FA31BE951AA2}"/>
              </a:ext>
            </a:extLst>
          </p:cNvPr>
          <p:cNvSpPr/>
          <p:nvPr/>
        </p:nvSpPr>
        <p:spPr>
          <a:xfrm>
            <a:off x="1408615" y="1083513"/>
            <a:ext cx="232191" cy="229200"/>
          </a:xfrm>
          <a:prstGeom prst="ellipse">
            <a:avLst/>
          </a:prstGeom>
          <a:solidFill>
            <a:srgbClr val="324E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2EBACEA-04FF-4566-A008-F824CF8B3F9B}"/>
              </a:ext>
            </a:extLst>
          </p:cNvPr>
          <p:cNvSpPr/>
          <p:nvPr/>
        </p:nvSpPr>
        <p:spPr>
          <a:xfrm>
            <a:off x="712360" y="1082666"/>
            <a:ext cx="232191" cy="229200"/>
          </a:xfrm>
          <a:prstGeom prst="ellipse">
            <a:avLst/>
          </a:prstGeom>
          <a:solidFill>
            <a:srgbClr val="263B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D81B75C-267C-4CFD-A86E-0E0B3B783D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470" y="1856297"/>
            <a:ext cx="987638" cy="128636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967ED6F-F70C-437E-ABBE-99675ED1DBB1}"/>
              </a:ext>
            </a:extLst>
          </p:cNvPr>
          <p:cNvSpPr/>
          <p:nvPr/>
        </p:nvSpPr>
        <p:spPr>
          <a:xfrm>
            <a:off x="4269066" y="687501"/>
            <a:ext cx="2961409" cy="248323"/>
          </a:xfrm>
          <a:prstGeom prst="rect">
            <a:avLst/>
          </a:prstGeom>
          <a:solidFill>
            <a:srgbClr val="E156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LIVE DEMO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1EE26F-9082-4D01-AFB3-FCC7A6340B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2980" y="765756"/>
            <a:ext cx="557495" cy="726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3172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5C241130-4E83-4476-A9B3-8BD4358382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982" y="277535"/>
            <a:ext cx="3164098" cy="1566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8396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B3FFA3F9-3AAE-40DF-9E5B-274A9870498D}"/>
              </a:ext>
            </a:extLst>
          </p:cNvPr>
          <p:cNvSpPr/>
          <p:nvPr/>
        </p:nvSpPr>
        <p:spPr>
          <a:xfrm>
            <a:off x="736493" y="771386"/>
            <a:ext cx="1492157" cy="1805510"/>
          </a:xfrm>
          <a:prstGeom prst="rect">
            <a:avLst/>
          </a:prstGeom>
          <a:solidFill>
            <a:srgbClr val="4C5C96">
              <a:alpha val="70000"/>
            </a:srgbClr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7285F44-649E-478D-A9BD-7A56844E0464}"/>
              </a:ext>
            </a:extLst>
          </p:cNvPr>
          <p:cNvSpPr/>
          <p:nvPr/>
        </p:nvSpPr>
        <p:spPr>
          <a:xfrm>
            <a:off x="2322245" y="771386"/>
            <a:ext cx="1492157" cy="1805510"/>
          </a:xfrm>
          <a:prstGeom prst="rect">
            <a:avLst/>
          </a:prstGeom>
          <a:solidFill>
            <a:srgbClr val="3F4E85">
              <a:alpha val="70000"/>
            </a:srgbClr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8A66290-3BFB-4893-BFE6-83266D3FAF1C}"/>
              </a:ext>
            </a:extLst>
          </p:cNvPr>
          <p:cNvSpPr/>
          <p:nvPr/>
        </p:nvSpPr>
        <p:spPr>
          <a:xfrm>
            <a:off x="3907997" y="771386"/>
            <a:ext cx="1492157" cy="1805510"/>
          </a:xfrm>
          <a:prstGeom prst="rect">
            <a:avLst/>
          </a:prstGeom>
          <a:solidFill>
            <a:srgbClr val="4C5C96">
              <a:alpha val="70000"/>
            </a:srgbClr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3871502-36D9-4AEE-AE95-19A7664721E3}"/>
              </a:ext>
            </a:extLst>
          </p:cNvPr>
          <p:cNvSpPr/>
          <p:nvPr/>
        </p:nvSpPr>
        <p:spPr>
          <a:xfrm>
            <a:off x="5493750" y="771386"/>
            <a:ext cx="1492157" cy="1805510"/>
          </a:xfrm>
          <a:prstGeom prst="rect">
            <a:avLst/>
          </a:prstGeom>
          <a:solidFill>
            <a:srgbClr val="3F4E85">
              <a:alpha val="70000"/>
            </a:srgbClr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2B47A9B-8354-4312-A33D-878CCFA08D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810" y="1105546"/>
            <a:ext cx="1094910" cy="944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5D9E573-0417-4FD0-B1E6-C92F935AB8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1346" y="1076127"/>
            <a:ext cx="1166473" cy="930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067FBAB9-FC42-42FA-96D6-14B9D165DF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6763" y="1073343"/>
            <a:ext cx="1159316" cy="1009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9659CDC5-0A49-413D-ACC7-247E4F21B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8811" y="1106197"/>
            <a:ext cx="1353186" cy="943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7E47852B-2526-4079-B774-860DCF7F1E73}"/>
              </a:ext>
            </a:extLst>
          </p:cNvPr>
          <p:cNvSpPr txBox="1"/>
          <p:nvPr/>
        </p:nvSpPr>
        <p:spPr>
          <a:xfrm>
            <a:off x="865556" y="2153387"/>
            <a:ext cx="1241687" cy="276999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Data Analyst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212943A-0F53-49CD-9011-AAC6A2D43D7E}"/>
              </a:ext>
            </a:extLst>
          </p:cNvPr>
          <p:cNvSpPr txBox="1"/>
          <p:nvPr/>
        </p:nvSpPr>
        <p:spPr>
          <a:xfrm>
            <a:off x="2462275" y="2149708"/>
            <a:ext cx="1195712" cy="276999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Data Science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EF54EA9-679D-469D-B46C-3E2BB3046C69}"/>
              </a:ext>
            </a:extLst>
          </p:cNvPr>
          <p:cNvSpPr txBox="1"/>
          <p:nvPr/>
        </p:nvSpPr>
        <p:spPr>
          <a:xfrm>
            <a:off x="4009994" y="2153387"/>
            <a:ext cx="1317540" cy="276999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Data Engineer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8FF1645-61A3-4191-8B9F-14500D63EB4D}"/>
              </a:ext>
            </a:extLst>
          </p:cNvPr>
          <p:cNvSpPr txBox="1"/>
          <p:nvPr/>
        </p:nvSpPr>
        <p:spPr>
          <a:xfrm>
            <a:off x="5531917" y="2153387"/>
            <a:ext cx="1453283" cy="276999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Web Developer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B13BA7D-1989-469E-8EA0-59F6A31535FC}"/>
              </a:ext>
            </a:extLst>
          </p:cNvPr>
          <p:cNvSpPr/>
          <p:nvPr/>
        </p:nvSpPr>
        <p:spPr>
          <a:xfrm>
            <a:off x="7079503" y="771386"/>
            <a:ext cx="1492157" cy="1805510"/>
          </a:xfrm>
          <a:prstGeom prst="rect">
            <a:avLst/>
          </a:prstGeom>
          <a:solidFill>
            <a:srgbClr val="3F4E85">
              <a:alpha val="70000"/>
            </a:srgbClr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9DA068-FBB3-4F2A-AF15-28BBB9260D84}"/>
              </a:ext>
            </a:extLst>
          </p:cNvPr>
          <p:cNvSpPr txBox="1"/>
          <p:nvPr/>
        </p:nvSpPr>
        <p:spPr>
          <a:xfrm>
            <a:off x="7117670" y="2153387"/>
            <a:ext cx="1453283" cy="276999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Cloud Engineer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622F7683-AC8D-41C2-AA3F-980D8F580B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4045" y="995924"/>
            <a:ext cx="1223072" cy="1086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61060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98DC8D00-10AC-4B98-BEA5-B95AEA4F2FD1}"/>
              </a:ext>
            </a:extLst>
          </p:cNvPr>
          <p:cNvSpPr/>
          <p:nvPr/>
        </p:nvSpPr>
        <p:spPr>
          <a:xfrm>
            <a:off x="263471" y="77492"/>
            <a:ext cx="10755824" cy="6447296"/>
          </a:xfrm>
          <a:prstGeom prst="rect">
            <a:avLst/>
          </a:prstGeom>
          <a:solidFill>
            <a:schemeClr val="bg1"/>
          </a:solidFill>
          <a:ln w="762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E3984DA-7FA7-432B-B780-F3DF72F61DA5}"/>
              </a:ext>
            </a:extLst>
          </p:cNvPr>
          <p:cNvSpPr/>
          <p:nvPr/>
        </p:nvSpPr>
        <p:spPr>
          <a:xfrm>
            <a:off x="564221" y="791587"/>
            <a:ext cx="5204289" cy="452717"/>
          </a:xfrm>
          <a:prstGeom prst="rect">
            <a:avLst/>
          </a:prstGeom>
          <a:solidFill>
            <a:srgbClr val="1133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6CAD0AA-706E-463A-9F6C-897C115A2A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8294256"/>
              </p:ext>
            </p:extLst>
          </p:nvPr>
        </p:nvGraphicFramePr>
        <p:xfrm>
          <a:off x="564220" y="1208870"/>
          <a:ext cx="5189070" cy="11074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37814">
                  <a:extLst>
                    <a:ext uri="{9D8B030D-6E8A-4147-A177-3AD203B41FA5}">
                      <a16:colId xmlns:a16="http://schemas.microsoft.com/office/drawing/2014/main" val="615014416"/>
                    </a:ext>
                  </a:extLst>
                </a:gridCol>
                <a:gridCol w="1037814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037814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1037814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1037814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</a:tblGrid>
              <a:tr h="20847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3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Machine</a:t>
                      </a: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3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Material</a:t>
                      </a: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3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Man</a:t>
                      </a: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3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Method</a:t>
                      </a: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3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Plan</a:t>
                      </a: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3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Actual</a:t>
                      </a: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3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4698682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96F3BD74-CF2E-410E-B65E-78A16EF12C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2977935"/>
              </p:ext>
            </p:extLst>
          </p:nvPr>
        </p:nvGraphicFramePr>
        <p:xfrm>
          <a:off x="579718" y="2793898"/>
          <a:ext cx="5189070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37814">
                  <a:extLst>
                    <a:ext uri="{9D8B030D-6E8A-4147-A177-3AD203B41FA5}">
                      <a16:colId xmlns:a16="http://schemas.microsoft.com/office/drawing/2014/main" val="615014416"/>
                    </a:ext>
                  </a:extLst>
                </a:gridCol>
                <a:gridCol w="1037814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037814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1037814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1037814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Checking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Checked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Status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IQ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Line1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Line2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46986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Line3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84827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Line4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0193033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45A71CF-6683-499D-B978-EE1B65F6E6E1}"/>
              </a:ext>
            </a:extLst>
          </p:cNvPr>
          <p:cNvSpPr txBox="1"/>
          <p:nvPr/>
        </p:nvSpPr>
        <p:spPr>
          <a:xfrm>
            <a:off x="654993" y="839538"/>
            <a:ext cx="1035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4M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764BFC-E91E-4562-86F6-89B51E4DA5F9}"/>
              </a:ext>
            </a:extLst>
          </p:cNvPr>
          <p:cNvSpPr txBox="1"/>
          <p:nvPr/>
        </p:nvSpPr>
        <p:spPr>
          <a:xfrm>
            <a:off x="579718" y="2424566"/>
            <a:ext cx="2257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QA Status</a:t>
            </a:r>
          </a:p>
        </p:txBody>
      </p:sp>
      <p:graphicFrame>
        <p:nvGraphicFramePr>
          <p:cNvPr id="11" name="Table 4">
            <a:extLst>
              <a:ext uri="{FF2B5EF4-FFF2-40B4-BE49-F238E27FC236}">
                <a16:creationId xmlns:a16="http://schemas.microsoft.com/office/drawing/2014/main" id="{452378F7-7C78-40CA-8A43-E609ADA5E1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2082649"/>
              </p:ext>
            </p:extLst>
          </p:nvPr>
        </p:nvGraphicFramePr>
        <p:xfrm>
          <a:off x="579717" y="5313975"/>
          <a:ext cx="1464235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64235">
                  <a:extLst>
                    <a:ext uri="{9D8B030D-6E8A-4147-A177-3AD203B41FA5}">
                      <a16:colId xmlns:a16="http://schemas.microsoft.com/office/drawing/2014/main" val="6150144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PPM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B8848182-1563-4AAE-912C-B6C21D226904}"/>
              </a:ext>
            </a:extLst>
          </p:cNvPr>
          <p:cNvSpPr txBox="1"/>
          <p:nvPr/>
        </p:nvSpPr>
        <p:spPr>
          <a:xfrm>
            <a:off x="579718" y="4944643"/>
            <a:ext cx="2257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PPM</a:t>
            </a:r>
          </a:p>
        </p:txBody>
      </p:sp>
      <p:graphicFrame>
        <p:nvGraphicFramePr>
          <p:cNvPr id="15" name="Table 4">
            <a:extLst>
              <a:ext uri="{FF2B5EF4-FFF2-40B4-BE49-F238E27FC236}">
                <a16:creationId xmlns:a16="http://schemas.microsoft.com/office/drawing/2014/main" id="{BAA97EC2-3263-4D3C-A93D-9AF6DF6762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7540348"/>
              </p:ext>
            </p:extLst>
          </p:nvPr>
        </p:nvGraphicFramePr>
        <p:xfrm>
          <a:off x="2430448" y="5313975"/>
          <a:ext cx="1464235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64235">
                  <a:extLst>
                    <a:ext uri="{9D8B030D-6E8A-4147-A177-3AD203B41FA5}">
                      <a16:colId xmlns:a16="http://schemas.microsoft.com/office/drawing/2014/main" val="6150144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Claim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17" name="Table 4">
            <a:extLst>
              <a:ext uri="{FF2B5EF4-FFF2-40B4-BE49-F238E27FC236}">
                <a16:creationId xmlns:a16="http://schemas.microsoft.com/office/drawing/2014/main" id="{FECA490C-D8F1-46D4-8A04-679F0D179B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4475251"/>
              </p:ext>
            </p:extLst>
          </p:nvPr>
        </p:nvGraphicFramePr>
        <p:xfrm>
          <a:off x="4335271" y="5313975"/>
          <a:ext cx="1464235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64235">
                  <a:extLst>
                    <a:ext uri="{9D8B030D-6E8A-4147-A177-3AD203B41FA5}">
                      <a16:colId xmlns:a16="http://schemas.microsoft.com/office/drawing/2014/main" val="6150144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Defect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E512EF0E-6127-4F95-B7B8-04DF03FEC620}"/>
              </a:ext>
            </a:extLst>
          </p:cNvPr>
          <p:cNvSpPr txBox="1"/>
          <p:nvPr/>
        </p:nvSpPr>
        <p:spPr>
          <a:xfrm>
            <a:off x="4879040" y="390321"/>
            <a:ext cx="24339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4M Analysis Process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7EF2715-8CB7-4916-A98E-74F95876D4B7}"/>
              </a:ext>
            </a:extLst>
          </p:cNvPr>
          <p:cNvSpPr txBox="1"/>
          <p:nvPr/>
        </p:nvSpPr>
        <p:spPr>
          <a:xfrm>
            <a:off x="4192121" y="0"/>
            <a:ext cx="60982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chemeClr val="bg1"/>
                </a:solidFill>
                <a:effectLst/>
                <a:latin typeface="Helvetica Neue"/>
              </a:rPr>
              <a:t>Total quality management (TQM) 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34" name="Picture 10" descr="Stock the Bar Invitation - Wedding/Bridal Colorblock Invitation | Engagement/Housewarming Printable">
            <a:extLst>
              <a:ext uri="{FF2B5EF4-FFF2-40B4-BE49-F238E27FC236}">
                <a16:creationId xmlns:a16="http://schemas.microsoft.com/office/drawing/2014/main" id="{E677108D-3CB3-4C3D-A8BF-7124750411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0" y="0"/>
            <a:ext cx="3810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68258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98DC8D00-10AC-4B98-BEA5-B95AEA4F2FD1}"/>
              </a:ext>
            </a:extLst>
          </p:cNvPr>
          <p:cNvSpPr/>
          <p:nvPr/>
        </p:nvSpPr>
        <p:spPr>
          <a:xfrm>
            <a:off x="439649" y="243581"/>
            <a:ext cx="10001163" cy="611863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5A71CF-6683-499D-B978-EE1B65F6E6E1}"/>
              </a:ext>
            </a:extLst>
          </p:cNvPr>
          <p:cNvSpPr txBox="1"/>
          <p:nvPr/>
        </p:nvSpPr>
        <p:spPr>
          <a:xfrm>
            <a:off x="3253212" y="584103"/>
            <a:ext cx="6992742" cy="299064"/>
          </a:xfrm>
          <a:prstGeom prst="rect">
            <a:avLst/>
          </a:prstGeom>
          <a:solidFill>
            <a:srgbClr val="164368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   PRODUCTION LINE STATUS  </a:t>
            </a:r>
            <a:r>
              <a:rPr lang="ja-JP" altLang="en-US" sz="1400" dirty="0">
                <a:solidFill>
                  <a:schemeClr val="bg1"/>
                </a:solidFill>
              </a:rPr>
              <a:t>製造ライン状況</a:t>
            </a:r>
            <a:endParaRPr lang="en-US" sz="1400" dirty="0">
              <a:solidFill>
                <a:schemeClr val="bg1"/>
              </a:solidFill>
            </a:endParaRPr>
          </a:p>
        </p:txBody>
      </p:sp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787847BA-FA2B-40CC-B60E-E17BFD5BE2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1166684"/>
              </p:ext>
            </p:extLst>
          </p:nvPr>
        </p:nvGraphicFramePr>
        <p:xfrm>
          <a:off x="601579" y="2981819"/>
          <a:ext cx="9644375" cy="324912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82721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4269026170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968607964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276486887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582311344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4139902906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1096156600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2631756733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3296934803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2469904664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2889239123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1575152266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2250759979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3427007056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523657653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1004476211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3139647371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1067526202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3365052041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3767833458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561608335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869070942"/>
                    </a:ext>
                  </a:extLst>
                </a:gridCol>
                <a:gridCol w="951831">
                  <a:extLst>
                    <a:ext uri="{9D8B030D-6E8A-4147-A177-3AD203B41FA5}">
                      <a16:colId xmlns:a16="http://schemas.microsoft.com/office/drawing/2014/main" val="849084983"/>
                    </a:ext>
                  </a:extLst>
                </a:gridCol>
                <a:gridCol w="939469">
                  <a:extLst>
                    <a:ext uri="{9D8B030D-6E8A-4147-A177-3AD203B41FA5}">
                      <a16:colId xmlns:a16="http://schemas.microsoft.com/office/drawing/2014/main" val="2980787341"/>
                    </a:ext>
                  </a:extLst>
                </a:gridCol>
                <a:gridCol w="457374">
                  <a:extLst>
                    <a:ext uri="{9D8B030D-6E8A-4147-A177-3AD203B41FA5}">
                      <a16:colId xmlns:a16="http://schemas.microsoft.com/office/drawing/2014/main" val="946915873"/>
                    </a:ext>
                  </a:extLst>
                </a:gridCol>
                <a:gridCol w="243404">
                  <a:extLst>
                    <a:ext uri="{9D8B030D-6E8A-4147-A177-3AD203B41FA5}">
                      <a16:colId xmlns:a16="http://schemas.microsoft.com/office/drawing/2014/main" val="2861196155"/>
                    </a:ext>
                  </a:extLst>
                </a:gridCol>
              </a:tblGrid>
              <a:tr h="498470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 Line No.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gridSpan="24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Operation Timeline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タイムライン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Current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Status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Stop Time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(minute)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▲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91440" marB="9144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7050137"/>
                  </a:ext>
                </a:extLst>
              </a:tr>
              <a:tr h="473702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11334F"/>
                          </a:solidFill>
                        </a:rPr>
                        <a:t> LX101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5B43F"/>
                          </a:solidFill>
                        </a:rPr>
                        <a:t>OP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F55D40"/>
                          </a:solidFill>
                        </a:rPr>
                        <a:t>30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u="none" strike="noStrike" kern="1200" dirty="0">
                          <a:solidFill>
                            <a:srgbClr val="01557A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ℹ</a:t>
                      </a:r>
                      <a:endParaRPr lang="en-US" sz="1200" b="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473702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11334F"/>
                          </a:solidFill>
                        </a:rPr>
                        <a:t> LD220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E7E055"/>
                          </a:solidFill>
                        </a:rPr>
                        <a:t>BK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F55D40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>
                          <a:solidFill>
                            <a:srgbClr val="01557A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ℹ</a:t>
                      </a:r>
                      <a:endParaRPr lang="en-US" sz="1400" b="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473702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11334F"/>
                          </a:solidFill>
                        </a:rPr>
                        <a:t> LL201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55D40"/>
                          </a:solidFill>
                        </a:rPr>
                        <a:t>ST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F55D40"/>
                          </a:solidFill>
                        </a:rPr>
                        <a:t>320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>
                          <a:solidFill>
                            <a:srgbClr val="01557A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ℹ</a:t>
                      </a:r>
                      <a:endParaRPr lang="en-US" sz="1200" b="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8643557"/>
                  </a:ext>
                </a:extLst>
              </a:tr>
              <a:tr h="473702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11334F"/>
                          </a:solidFill>
                        </a:rPr>
                        <a:t> LX201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5B43F"/>
                          </a:solidFill>
                        </a:rPr>
                        <a:t>OP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55D4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>
                          <a:solidFill>
                            <a:srgbClr val="01557A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ℹ</a:t>
                      </a:r>
                      <a:endParaRPr lang="en-US" sz="1200" b="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6825374"/>
                  </a:ext>
                </a:extLst>
              </a:tr>
              <a:tr h="473702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11334F"/>
                          </a:solidFill>
                        </a:rPr>
                        <a:t> LB301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5B43F"/>
                          </a:solidFill>
                        </a:rPr>
                        <a:t>OP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55D4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>
                          <a:solidFill>
                            <a:srgbClr val="01557A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ℹ</a:t>
                      </a:r>
                      <a:endParaRPr lang="en-US" sz="1200" b="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6849576"/>
                  </a:ext>
                </a:extLst>
              </a:tr>
              <a:tr h="382144"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7:00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9:00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11:00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13:00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15:00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17:00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19:00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91440" marB="9144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7066897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7EF358EE-E1A1-4E72-B9D7-C899EE1D0D1C}"/>
              </a:ext>
            </a:extLst>
          </p:cNvPr>
          <p:cNvSpPr txBox="1"/>
          <p:nvPr/>
        </p:nvSpPr>
        <p:spPr>
          <a:xfrm>
            <a:off x="444034" y="6369777"/>
            <a:ext cx="9996778" cy="276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ja-JP" sz="1200" dirty="0"/>
              <a:t>Operation Status:   </a:t>
            </a:r>
            <a:r>
              <a:rPr lang="ja-JP" altLang="en-US" sz="1200" dirty="0">
                <a:solidFill>
                  <a:srgbClr val="F55D40"/>
                </a:solidFill>
              </a:rPr>
              <a:t>● </a:t>
            </a:r>
            <a:r>
              <a:rPr lang="en-US" altLang="ja-JP" sz="1200" dirty="0"/>
              <a:t>Stop(ST)      </a:t>
            </a:r>
            <a:r>
              <a:rPr lang="ja-JP" altLang="en-US" sz="1200" dirty="0">
                <a:solidFill>
                  <a:srgbClr val="E7E055"/>
                </a:solidFill>
              </a:rPr>
              <a:t>● </a:t>
            </a:r>
            <a:r>
              <a:rPr lang="en-US" altLang="ja-JP" sz="1200" dirty="0"/>
              <a:t>Break(BK)     </a:t>
            </a:r>
            <a:r>
              <a:rPr lang="ja-JP" altLang="en-US" sz="1200" dirty="0">
                <a:solidFill>
                  <a:srgbClr val="F5B43F"/>
                </a:solidFill>
              </a:rPr>
              <a:t>● </a:t>
            </a:r>
            <a:r>
              <a:rPr lang="en-US" altLang="ja-JP" sz="1200" dirty="0"/>
              <a:t>Operate(OP)     </a:t>
            </a:r>
            <a:r>
              <a:rPr lang="ja-JP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● </a:t>
            </a:r>
            <a:r>
              <a:rPr lang="en-US" altLang="ja-JP" sz="1200" dirty="0"/>
              <a:t>Inactive(IA)</a:t>
            </a:r>
          </a:p>
        </p:txBody>
      </p:sp>
      <p:graphicFrame>
        <p:nvGraphicFramePr>
          <p:cNvPr id="2" name="Table 4">
            <a:extLst>
              <a:ext uri="{FF2B5EF4-FFF2-40B4-BE49-F238E27FC236}">
                <a16:creationId xmlns:a16="http://schemas.microsoft.com/office/drawing/2014/main" id="{A6A32272-A8F3-4DC8-8F20-DB77AAC00B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117136"/>
              </p:ext>
            </p:extLst>
          </p:nvPr>
        </p:nvGraphicFramePr>
        <p:xfrm>
          <a:off x="601579" y="978737"/>
          <a:ext cx="9619670" cy="548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1153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323765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  <a:gridCol w="2098027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306891">
                  <a:extLst>
                    <a:ext uri="{9D8B030D-6E8A-4147-A177-3AD203B41FA5}">
                      <a16:colId xmlns:a16="http://schemas.microsoft.com/office/drawing/2014/main" val="437262137"/>
                    </a:ext>
                  </a:extLst>
                </a:gridCol>
                <a:gridCol w="2076255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328662">
                  <a:extLst>
                    <a:ext uri="{9D8B030D-6E8A-4147-A177-3AD203B41FA5}">
                      <a16:colId xmlns:a16="http://schemas.microsoft.com/office/drawing/2014/main" val="1736653422"/>
                    </a:ext>
                  </a:extLst>
                </a:gridCol>
                <a:gridCol w="2041601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363316">
                  <a:extLst>
                    <a:ext uri="{9D8B030D-6E8A-4147-A177-3AD203B41FA5}">
                      <a16:colId xmlns:a16="http://schemas.microsoft.com/office/drawing/2014/main" val="2460509135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COUNTRY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国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REGION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 地域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FACTORY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工場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BUILDING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ビル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Japan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solidFill>
                            <a:schemeClr val="tx1"/>
                          </a:solidFill>
                        </a:rPr>
                        <a:t>Kantou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JF001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B001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B92AD0D9-BDF0-4D64-8B96-C351A5BE2D8A}"/>
              </a:ext>
            </a:extLst>
          </p:cNvPr>
          <p:cNvSpPr txBox="1"/>
          <p:nvPr/>
        </p:nvSpPr>
        <p:spPr>
          <a:xfrm>
            <a:off x="1286015" y="584103"/>
            <a:ext cx="1967197" cy="299064"/>
          </a:xfrm>
          <a:prstGeom prst="rect">
            <a:avLst/>
          </a:prstGeom>
          <a:solidFill>
            <a:srgbClr val="11334F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PRODUCTION REPORT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C6ABEE-F70D-4189-B7D6-777007F7B401}"/>
              </a:ext>
            </a:extLst>
          </p:cNvPr>
          <p:cNvSpPr txBox="1"/>
          <p:nvPr/>
        </p:nvSpPr>
        <p:spPr>
          <a:xfrm>
            <a:off x="9149118" y="627057"/>
            <a:ext cx="93728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100" dirty="0">
                <a:solidFill>
                  <a:srgbClr val="FF0000"/>
                </a:solidFill>
              </a:rPr>
              <a:t>● </a:t>
            </a:r>
            <a:r>
              <a:rPr lang="en-US" altLang="ja-JP" sz="1100" dirty="0">
                <a:solidFill>
                  <a:schemeClr val="bg1"/>
                </a:solidFill>
              </a:rPr>
              <a:t>LIVE</a:t>
            </a:r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2051" name="Rectangle 2050">
            <a:extLst>
              <a:ext uri="{FF2B5EF4-FFF2-40B4-BE49-F238E27FC236}">
                <a16:creationId xmlns:a16="http://schemas.microsoft.com/office/drawing/2014/main" id="{4CCC3334-7980-4F47-8EA9-5B57F29775A1}"/>
              </a:ext>
            </a:extLst>
          </p:cNvPr>
          <p:cNvSpPr/>
          <p:nvPr/>
        </p:nvSpPr>
        <p:spPr>
          <a:xfrm>
            <a:off x="608701" y="1697830"/>
            <a:ext cx="2308929" cy="12079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440" tIns="91440" rIns="91440" bIns="91440" rtlCol="0" anchor="t" anchorCtr="0"/>
          <a:lstStyle/>
          <a:p>
            <a:pPr algn="ctr"/>
            <a:r>
              <a:rPr lang="en-US" sz="1100" b="1" dirty="0">
                <a:solidFill>
                  <a:srgbClr val="00356B"/>
                </a:solidFill>
              </a:rPr>
              <a:t>OPRATION TIME </a:t>
            </a:r>
            <a:r>
              <a:rPr lang="ja-JP" altLang="en-US" sz="1100" b="1" dirty="0">
                <a:solidFill>
                  <a:srgbClr val="00356B"/>
                </a:solidFill>
              </a:rPr>
              <a:t>活動時間</a:t>
            </a:r>
            <a:endParaRPr lang="en-US" sz="1100" b="1" dirty="0">
              <a:solidFill>
                <a:srgbClr val="00356B"/>
              </a:solidFill>
            </a:endParaRPr>
          </a:p>
          <a:p>
            <a:pPr algn="ctr"/>
            <a:r>
              <a:rPr lang="en-US" sz="1100" dirty="0">
                <a:solidFill>
                  <a:srgbClr val="00356B"/>
                </a:solidFill>
              </a:rPr>
              <a:t>(Actual vs Plan)</a:t>
            </a:r>
          </a:p>
        </p:txBody>
      </p:sp>
      <p:sp>
        <p:nvSpPr>
          <p:cNvPr id="2052" name="Rectangle 2051">
            <a:extLst>
              <a:ext uri="{FF2B5EF4-FFF2-40B4-BE49-F238E27FC236}">
                <a16:creationId xmlns:a16="http://schemas.microsoft.com/office/drawing/2014/main" id="{566ED76C-6D7D-41FE-B510-43C11CE57B08}"/>
              </a:ext>
            </a:extLst>
          </p:cNvPr>
          <p:cNvSpPr/>
          <p:nvPr/>
        </p:nvSpPr>
        <p:spPr>
          <a:xfrm>
            <a:off x="3043241" y="1697830"/>
            <a:ext cx="2308929" cy="12079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440" tIns="91440" rIns="91440" bIns="91440" rtlCol="0" anchor="t" anchorCtr="0"/>
          <a:lstStyle/>
          <a:p>
            <a:pPr algn="ctr"/>
            <a:r>
              <a:rPr lang="en-US" sz="1100" b="1" dirty="0">
                <a:solidFill>
                  <a:srgbClr val="00356B"/>
                </a:solidFill>
              </a:rPr>
              <a:t>STOP TIME </a:t>
            </a:r>
            <a:r>
              <a:rPr lang="ja-JP" altLang="en-US" sz="1100" b="1" dirty="0">
                <a:solidFill>
                  <a:srgbClr val="00356B"/>
                </a:solidFill>
              </a:rPr>
              <a:t>停止期間</a:t>
            </a:r>
            <a:endParaRPr lang="en-US" sz="1100" b="1" dirty="0">
              <a:solidFill>
                <a:srgbClr val="00356B"/>
              </a:solidFill>
            </a:endParaRPr>
          </a:p>
          <a:p>
            <a:pPr algn="ctr"/>
            <a:r>
              <a:rPr lang="en-US" sz="1100" dirty="0">
                <a:solidFill>
                  <a:srgbClr val="00356B"/>
                </a:solidFill>
              </a:rPr>
              <a:t>(Actual vs Plan)</a:t>
            </a:r>
          </a:p>
        </p:txBody>
      </p:sp>
      <p:sp>
        <p:nvSpPr>
          <p:cNvPr id="2053" name="Rectangle 2052">
            <a:extLst>
              <a:ext uri="{FF2B5EF4-FFF2-40B4-BE49-F238E27FC236}">
                <a16:creationId xmlns:a16="http://schemas.microsoft.com/office/drawing/2014/main" id="{E0C42FCA-52C0-42BE-ABC7-D406FD1E17DA}"/>
              </a:ext>
            </a:extLst>
          </p:cNvPr>
          <p:cNvSpPr/>
          <p:nvPr/>
        </p:nvSpPr>
        <p:spPr>
          <a:xfrm>
            <a:off x="5477781" y="1697828"/>
            <a:ext cx="2308929" cy="12079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440" tIns="91440" rIns="91440" bIns="91440" rtlCol="0" anchor="t" anchorCtr="0"/>
          <a:lstStyle/>
          <a:p>
            <a:pPr algn="ctr"/>
            <a:r>
              <a:rPr lang="en-US" sz="1100" b="1" dirty="0">
                <a:solidFill>
                  <a:srgbClr val="00356B"/>
                </a:solidFill>
              </a:rPr>
              <a:t>BREAK TIME</a:t>
            </a:r>
            <a:r>
              <a:rPr lang="ja-JP" altLang="en-US" sz="1100" b="1" dirty="0">
                <a:solidFill>
                  <a:srgbClr val="00356B"/>
                </a:solidFill>
              </a:rPr>
              <a:t> 休憩時間</a:t>
            </a:r>
            <a:endParaRPr lang="en-US" sz="1100" b="1" dirty="0">
              <a:solidFill>
                <a:srgbClr val="00356B"/>
              </a:solidFill>
            </a:endParaRPr>
          </a:p>
          <a:p>
            <a:pPr algn="ctr"/>
            <a:r>
              <a:rPr lang="en-US" sz="1100" dirty="0">
                <a:solidFill>
                  <a:srgbClr val="00356B"/>
                </a:solidFill>
              </a:rPr>
              <a:t>(Actual vs Plan)</a:t>
            </a:r>
          </a:p>
          <a:p>
            <a:pPr algn="ctr"/>
            <a:endParaRPr lang="en-US" sz="1100" dirty="0">
              <a:solidFill>
                <a:srgbClr val="00356B"/>
              </a:solidFill>
            </a:endParaRPr>
          </a:p>
        </p:txBody>
      </p:sp>
      <p:sp>
        <p:nvSpPr>
          <p:cNvPr id="2054" name="Rectangle 2053">
            <a:extLst>
              <a:ext uri="{FF2B5EF4-FFF2-40B4-BE49-F238E27FC236}">
                <a16:creationId xmlns:a16="http://schemas.microsoft.com/office/drawing/2014/main" id="{3F006B96-BDA2-435B-91E2-AE7A677DAF07}"/>
              </a:ext>
            </a:extLst>
          </p:cNvPr>
          <p:cNvSpPr/>
          <p:nvPr/>
        </p:nvSpPr>
        <p:spPr>
          <a:xfrm>
            <a:off x="7912320" y="1697828"/>
            <a:ext cx="2308929" cy="12079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440" tIns="91440" rIns="91440" bIns="91440" rtlCol="0" anchor="t" anchorCtr="0"/>
          <a:lstStyle/>
          <a:p>
            <a:pPr algn="ctr"/>
            <a:r>
              <a:rPr lang="en-US" sz="1100" b="1" dirty="0">
                <a:solidFill>
                  <a:srgbClr val="00356B"/>
                </a:solidFill>
              </a:rPr>
              <a:t>CURREN TIMELINE</a:t>
            </a:r>
          </a:p>
          <a:p>
            <a:pPr algn="ctr"/>
            <a:r>
              <a:rPr lang="ja-JP" altLang="en-US" sz="1100" b="1" dirty="0">
                <a:solidFill>
                  <a:srgbClr val="00356B"/>
                </a:solidFill>
              </a:rPr>
              <a:t>現在タイムライン</a:t>
            </a:r>
            <a:endParaRPr lang="en-US" sz="1100" b="1" dirty="0">
              <a:solidFill>
                <a:srgbClr val="00356B"/>
              </a:solidFill>
            </a:endParaRPr>
          </a:p>
          <a:p>
            <a:pPr algn="ctr"/>
            <a:r>
              <a:rPr lang="en-US" sz="1100" dirty="0">
                <a:solidFill>
                  <a:srgbClr val="00356B"/>
                </a:solidFill>
              </a:rPr>
              <a:t>(Actual vs Plan)</a:t>
            </a:r>
          </a:p>
          <a:p>
            <a:pPr algn="ctr"/>
            <a:endParaRPr lang="en-US" sz="1100" dirty="0">
              <a:solidFill>
                <a:srgbClr val="00356B"/>
              </a:solidFill>
            </a:endParaRPr>
          </a:p>
        </p:txBody>
      </p:sp>
      <p:sp>
        <p:nvSpPr>
          <p:cNvPr id="2058" name="Rectangle 2057">
            <a:extLst>
              <a:ext uri="{FF2B5EF4-FFF2-40B4-BE49-F238E27FC236}">
                <a16:creationId xmlns:a16="http://schemas.microsoft.com/office/drawing/2014/main" id="{8869AB28-79BE-4A1A-BA01-71A6660A8ECD}"/>
              </a:ext>
            </a:extLst>
          </p:cNvPr>
          <p:cNvSpPr/>
          <p:nvPr/>
        </p:nvSpPr>
        <p:spPr>
          <a:xfrm>
            <a:off x="444034" y="6603760"/>
            <a:ext cx="5012071" cy="254240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059" name="Rectangle 2058">
            <a:extLst>
              <a:ext uri="{FF2B5EF4-FFF2-40B4-BE49-F238E27FC236}">
                <a16:creationId xmlns:a16="http://schemas.microsoft.com/office/drawing/2014/main" id="{60FEBBDC-238D-45B1-AAB0-6F7620167887}"/>
              </a:ext>
            </a:extLst>
          </p:cNvPr>
          <p:cNvSpPr/>
          <p:nvPr/>
        </p:nvSpPr>
        <p:spPr>
          <a:xfrm>
            <a:off x="5456105" y="6620869"/>
            <a:ext cx="4984708" cy="237132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055" name="Rectangle 2054">
            <a:extLst>
              <a:ext uri="{FF2B5EF4-FFF2-40B4-BE49-F238E27FC236}">
                <a16:creationId xmlns:a16="http://schemas.microsoft.com/office/drawing/2014/main" id="{2C302BAD-9E1C-421F-AF45-419DC6DDAB38}"/>
              </a:ext>
            </a:extLst>
          </p:cNvPr>
          <p:cNvSpPr/>
          <p:nvPr/>
        </p:nvSpPr>
        <p:spPr>
          <a:xfrm>
            <a:off x="3799165" y="6612898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2060" name="Block Arc 2059">
            <a:extLst>
              <a:ext uri="{FF2B5EF4-FFF2-40B4-BE49-F238E27FC236}">
                <a16:creationId xmlns:a16="http://schemas.microsoft.com/office/drawing/2014/main" id="{62C59597-A8F8-44D6-8CA9-F9D11E287443}"/>
              </a:ext>
            </a:extLst>
          </p:cNvPr>
          <p:cNvSpPr/>
          <p:nvPr/>
        </p:nvSpPr>
        <p:spPr>
          <a:xfrm>
            <a:off x="1006638" y="2286402"/>
            <a:ext cx="1250943" cy="1165408"/>
          </a:xfrm>
          <a:prstGeom prst="blockArc">
            <a:avLst>
              <a:gd name="adj1" fmla="val 10799998"/>
              <a:gd name="adj2" fmla="val 21458162"/>
              <a:gd name="adj3" fmla="val 10482"/>
            </a:avLst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061" name="Block Arc 2060">
            <a:extLst>
              <a:ext uri="{FF2B5EF4-FFF2-40B4-BE49-F238E27FC236}">
                <a16:creationId xmlns:a16="http://schemas.microsoft.com/office/drawing/2014/main" id="{D775E92E-0C20-451C-B662-9BCE350113D4}"/>
              </a:ext>
            </a:extLst>
          </p:cNvPr>
          <p:cNvSpPr/>
          <p:nvPr/>
        </p:nvSpPr>
        <p:spPr>
          <a:xfrm>
            <a:off x="948260" y="2212116"/>
            <a:ext cx="1321354" cy="1331579"/>
          </a:xfrm>
          <a:prstGeom prst="blockArc">
            <a:avLst>
              <a:gd name="adj1" fmla="val 10799998"/>
              <a:gd name="adj2" fmla="val 19635699"/>
              <a:gd name="adj3" fmla="val 16122"/>
            </a:avLst>
          </a:prstGeom>
          <a:solidFill>
            <a:srgbClr val="F5B4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A41AAA4-D15A-4190-964A-8CACEABA4FF3}"/>
              </a:ext>
            </a:extLst>
          </p:cNvPr>
          <p:cNvSpPr txBox="1"/>
          <p:nvPr/>
        </p:nvSpPr>
        <p:spPr>
          <a:xfrm>
            <a:off x="1070183" y="2361045"/>
            <a:ext cx="112878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8</a:t>
            </a:r>
            <a:r>
              <a:rPr lang="en-US" sz="1600" dirty="0">
                <a:solidFill>
                  <a:schemeClr val="tx1"/>
                </a:solidFill>
              </a:rPr>
              <a:t>,250 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(85%)</a:t>
            </a:r>
            <a:endParaRPr lang="en-US" sz="1200" dirty="0"/>
          </a:p>
        </p:txBody>
      </p:sp>
      <p:sp>
        <p:nvSpPr>
          <p:cNvPr id="2064" name="Block Arc 2063">
            <a:extLst>
              <a:ext uri="{FF2B5EF4-FFF2-40B4-BE49-F238E27FC236}">
                <a16:creationId xmlns:a16="http://schemas.microsoft.com/office/drawing/2014/main" id="{B9480778-8507-43AD-96A0-E5049866EC91}"/>
              </a:ext>
            </a:extLst>
          </p:cNvPr>
          <p:cNvSpPr/>
          <p:nvPr/>
        </p:nvSpPr>
        <p:spPr>
          <a:xfrm>
            <a:off x="3559379" y="2230981"/>
            <a:ext cx="1321354" cy="1331579"/>
          </a:xfrm>
          <a:prstGeom prst="blockArc">
            <a:avLst>
              <a:gd name="adj1" fmla="val 10799998"/>
              <a:gd name="adj2" fmla="val 21511890"/>
              <a:gd name="adj3" fmla="val 13825"/>
            </a:avLst>
          </a:prstGeom>
          <a:solidFill>
            <a:srgbClr val="F55D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065" name="TextBox 2064">
            <a:extLst>
              <a:ext uri="{FF2B5EF4-FFF2-40B4-BE49-F238E27FC236}">
                <a16:creationId xmlns:a16="http://schemas.microsoft.com/office/drawing/2014/main" id="{2B4DE633-5B3D-42B3-A640-3D68E9D83141}"/>
              </a:ext>
            </a:extLst>
          </p:cNvPr>
          <p:cNvSpPr txBox="1"/>
          <p:nvPr/>
        </p:nvSpPr>
        <p:spPr>
          <a:xfrm>
            <a:off x="3584135" y="2391943"/>
            <a:ext cx="112878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35</a:t>
            </a:r>
            <a:r>
              <a:rPr lang="en-US" sz="1600" dirty="0">
                <a:solidFill>
                  <a:schemeClr val="tx1"/>
                </a:solidFill>
              </a:rPr>
              <a:t>0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 (120%)</a:t>
            </a:r>
            <a:endParaRPr lang="en-US" sz="1200" dirty="0"/>
          </a:p>
        </p:txBody>
      </p:sp>
      <p:sp>
        <p:nvSpPr>
          <p:cNvPr id="2073" name="TextBox 2072">
            <a:extLst>
              <a:ext uri="{FF2B5EF4-FFF2-40B4-BE49-F238E27FC236}">
                <a16:creationId xmlns:a16="http://schemas.microsoft.com/office/drawing/2014/main" id="{1D1A1435-4B57-46E5-8F36-789F588FF531}"/>
              </a:ext>
            </a:extLst>
          </p:cNvPr>
          <p:cNvSpPr txBox="1"/>
          <p:nvPr/>
        </p:nvSpPr>
        <p:spPr>
          <a:xfrm>
            <a:off x="5457503" y="4894748"/>
            <a:ext cx="1893517" cy="1142844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noAutofit/>
          </a:bodyPr>
          <a:lstStyle/>
          <a:p>
            <a:r>
              <a:rPr lang="en-US" sz="1200" dirty="0"/>
              <a:t>Line: LL201</a:t>
            </a:r>
          </a:p>
          <a:p>
            <a:r>
              <a:rPr lang="en-US" sz="1200" dirty="0"/>
              <a:t>Period: 14:00 – 17:00</a:t>
            </a:r>
          </a:p>
          <a:p>
            <a:r>
              <a:rPr lang="en-US" sz="1200" dirty="0"/>
              <a:t>Controller: John Walker</a:t>
            </a:r>
          </a:p>
          <a:p>
            <a:r>
              <a:rPr lang="en-US" sz="1200" dirty="0"/>
              <a:t>Memo: </a:t>
            </a:r>
            <a:r>
              <a:rPr lang="ja-JP" altLang="en-US" sz="1200" dirty="0"/>
              <a:t> </a:t>
            </a:r>
            <a:r>
              <a:rPr lang="en-US" altLang="ja-JP" sz="1200" dirty="0"/>
              <a:t>Machine</a:t>
            </a:r>
            <a:r>
              <a:rPr lang="ja-JP" altLang="en-US" sz="1200" dirty="0"/>
              <a:t> </a:t>
            </a:r>
            <a:r>
              <a:rPr lang="en-US" altLang="ja-JP" sz="1200" dirty="0"/>
              <a:t>Repair</a:t>
            </a:r>
          </a:p>
          <a:p>
            <a:endParaRPr lang="en-US" sz="200" dirty="0"/>
          </a:p>
          <a:p>
            <a:r>
              <a:rPr lang="en-US" sz="1200" i="0" u="none" strike="noStrike" kern="1200" dirty="0">
                <a:solidFill>
                  <a:srgbClr val="01557A"/>
                </a:solidFill>
                <a:effectLst/>
              </a:rPr>
              <a:t>ℹ get Details</a:t>
            </a:r>
            <a:endParaRPr lang="en-US" sz="1200" dirty="0">
              <a:solidFill>
                <a:srgbClr val="01557A"/>
              </a:solidFill>
            </a:endParaRPr>
          </a:p>
        </p:txBody>
      </p:sp>
      <p:pic>
        <p:nvPicPr>
          <p:cNvPr id="2072" name="Picture 6">
            <a:extLst>
              <a:ext uri="{FF2B5EF4-FFF2-40B4-BE49-F238E27FC236}">
                <a16:creationId xmlns:a16="http://schemas.microsoft.com/office/drawing/2014/main" id="{8AC1EC8C-F4F5-40F6-849F-7C175AB85F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8111" y="4613465"/>
            <a:ext cx="338509" cy="338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Block Arc 32">
            <a:extLst>
              <a:ext uri="{FF2B5EF4-FFF2-40B4-BE49-F238E27FC236}">
                <a16:creationId xmlns:a16="http://schemas.microsoft.com/office/drawing/2014/main" id="{92EE526E-A7F5-4D25-9257-27BE8931A1D2}"/>
              </a:ext>
            </a:extLst>
          </p:cNvPr>
          <p:cNvSpPr/>
          <p:nvPr/>
        </p:nvSpPr>
        <p:spPr>
          <a:xfrm>
            <a:off x="5975668" y="2269933"/>
            <a:ext cx="1259949" cy="1178534"/>
          </a:xfrm>
          <a:prstGeom prst="blockArc">
            <a:avLst>
              <a:gd name="adj1" fmla="val 10799998"/>
              <a:gd name="adj2" fmla="val 21530936"/>
              <a:gd name="adj3" fmla="val 9648"/>
            </a:avLst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34" name="Block Arc 33">
            <a:extLst>
              <a:ext uri="{FF2B5EF4-FFF2-40B4-BE49-F238E27FC236}">
                <a16:creationId xmlns:a16="http://schemas.microsoft.com/office/drawing/2014/main" id="{ACF54F94-5792-4EF8-B055-0C8C17F8AF0F}"/>
              </a:ext>
            </a:extLst>
          </p:cNvPr>
          <p:cNvSpPr/>
          <p:nvPr/>
        </p:nvSpPr>
        <p:spPr>
          <a:xfrm>
            <a:off x="5956348" y="2209429"/>
            <a:ext cx="1321354" cy="1331579"/>
          </a:xfrm>
          <a:prstGeom prst="blockArc">
            <a:avLst>
              <a:gd name="adj1" fmla="val 10799998"/>
              <a:gd name="adj2" fmla="val 20694132"/>
              <a:gd name="adj3" fmla="val 14498"/>
            </a:avLst>
          </a:prstGeom>
          <a:solidFill>
            <a:srgbClr val="E7E0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DF35CE7-C06B-4F16-8B27-C057D085DB61}"/>
              </a:ext>
            </a:extLst>
          </p:cNvPr>
          <p:cNvSpPr txBox="1"/>
          <p:nvPr/>
        </p:nvSpPr>
        <p:spPr>
          <a:xfrm>
            <a:off x="6160580" y="2346889"/>
            <a:ext cx="89998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92</a:t>
            </a:r>
            <a:r>
              <a:rPr lang="en-US" sz="1600" dirty="0">
                <a:solidFill>
                  <a:schemeClr val="tx1"/>
                </a:solidFill>
              </a:rPr>
              <a:t>0 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(95%)</a:t>
            </a:r>
            <a:endParaRPr lang="en-US" sz="1200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25AA03F-EA8A-4394-BF50-6425D5C0F37E}"/>
              </a:ext>
            </a:extLst>
          </p:cNvPr>
          <p:cNvGrpSpPr/>
          <p:nvPr/>
        </p:nvGrpSpPr>
        <p:grpSpPr>
          <a:xfrm>
            <a:off x="8117517" y="2467375"/>
            <a:ext cx="1907502" cy="283146"/>
            <a:chOff x="8243071" y="2181497"/>
            <a:chExt cx="2098252" cy="311461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C89FAB94-2495-403E-8032-6A11564AB399}"/>
                </a:ext>
              </a:extLst>
            </p:cNvPr>
            <p:cNvSpPr/>
            <p:nvPr/>
          </p:nvSpPr>
          <p:spPr>
            <a:xfrm>
              <a:off x="8243071" y="2181497"/>
              <a:ext cx="2098252" cy="311460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7D79D22-AB93-4018-A283-61BCCCF5D46A}"/>
                </a:ext>
              </a:extLst>
            </p:cNvPr>
            <p:cNvSpPr/>
            <p:nvPr/>
          </p:nvSpPr>
          <p:spPr>
            <a:xfrm>
              <a:off x="8243071" y="2181498"/>
              <a:ext cx="1540912" cy="311460"/>
            </a:xfrm>
            <a:prstGeom prst="rect">
              <a:avLst/>
            </a:prstGeom>
            <a:solidFill>
              <a:srgbClr val="F5B4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78%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9188D1A6-C7A2-4E1A-8A26-9B8A5260B95C}"/>
              </a:ext>
            </a:extLst>
          </p:cNvPr>
          <p:cNvSpPr txBox="1"/>
          <p:nvPr/>
        </p:nvSpPr>
        <p:spPr>
          <a:xfrm>
            <a:off x="439650" y="261337"/>
            <a:ext cx="10001162" cy="299064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2057" name="Picture 2056">
            <a:extLst>
              <a:ext uri="{FF2B5EF4-FFF2-40B4-BE49-F238E27FC236}">
                <a16:creationId xmlns:a16="http://schemas.microsoft.com/office/drawing/2014/main" id="{82A3D178-0398-4525-A723-AE6FE38754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597706" cy="597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3015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F3B4538-74EA-4007-847A-24B0485DA8CD}"/>
              </a:ext>
            </a:extLst>
          </p:cNvPr>
          <p:cNvSpPr/>
          <p:nvPr/>
        </p:nvSpPr>
        <p:spPr>
          <a:xfrm>
            <a:off x="4346442" y="4352473"/>
            <a:ext cx="1612367" cy="148649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72E4EAB-48BA-42A3-B8D7-7BAE70D7820F}"/>
              </a:ext>
            </a:extLst>
          </p:cNvPr>
          <p:cNvSpPr/>
          <p:nvPr/>
        </p:nvSpPr>
        <p:spPr>
          <a:xfrm>
            <a:off x="221346" y="4342727"/>
            <a:ext cx="1811691" cy="148649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DA7F6A4-60AB-4055-8106-7D49AACD4DF2}"/>
              </a:ext>
            </a:extLst>
          </p:cNvPr>
          <p:cNvSpPr/>
          <p:nvPr/>
        </p:nvSpPr>
        <p:spPr>
          <a:xfrm>
            <a:off x="2114896" y="4343640"/>
            <a:ext cx="2155588" cy="149266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01E5234-8BB6-40F6-9F76-2D8853A44746}"/>
              </a:ext>
            </a:extLst>
          </p:cNvPr>
          <p:cNvSpPr txBox="1"/>
          <p:nvPr/>
        </p:nvSpPr>
        <p:spPr>
          <a:xfrm>
            <a:off x="4397663" y="5591645"/>
            <a:ext cx="1509925" cy="189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Live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288288C-1C37-42A9-BACD-256D6915DEF5}"/>
              </a:ext>
            </a:extLst>
          </p:cNvPr>
          <p:cNvSpPr txBox="1"/>
          <p:nvPr/>
        </p:nvSpPr>
        <p:spPr>
          <a:xfrm>
            <a:off x="2175213" y="5563402"/>
            <a:ext cx="2046683" cy="2116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Cloud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8C1EA4B-5DA2-4AE2-BF60-D8C147E033D5}"/>
              </a:ext>
            </a:extLst>
          </p:cNvPr>
          <p:cNvSpPr txBox="1"/>
          <p:nvPr/>
        </p:nvSpPr>
        <p:spPr>
          <a:xfrm>
            <a:off x="272566" y="5563401"/>
            <a:ext cx="1692603" cy="2116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Local + Cloud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D55C811-0024-4EF7-9826-D207E36D9C07}"/>
              </a:ext>
            </a:extLst>
          </p:cNvPr>
          <p:cNvSpPr txBox="1"/>
          <p:nvPr/>
        </p:nvSpPr>
        <p:spPr>
          <a:xfrm>
            <a:off x="262016" y="5126916"/>
            <a:ext cx="515974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SSMS</a:t>
            </a:r>
          </a:p>
        </p:txBody>
      </p:sp>
      <p:sp>
        <p:nvSpPr>
          <p:cNvPr id="2062" name="TextBox 2061">
            <a:extLst>
              <a:ext uri="{FF2B5EF4-FFF2-40B4-BE49-F238E27FC236}">
                <a16:creationId xmlns:a16="http://schemas.microsoft.com/office/drawing/2014/main" id="{4537060C-B398-4400-A294-733090710A7A}"/>
              </a:ext>
            </a:extLst>
          </p:cNvPr>
          <p:cNvSpPr txBox="1"/>
          <p:nvPr/>
        </p:nvSpPr>
        <p:spPr>
          <a:xfrm>
            <a:off x="217856" y="4336866"/>
            <a:ext cx="1811691" cy="2017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DEV</a:t>
            </a:r>
          </a:p>
        </p:txBody>
      </p:sp>
      <p:sp>
        <p:nvSpPr>
          <p:cNvPr id="2063" name="TextBox 2062">
            <a:extLst>
              <a:ext uri="{FF2B5EF4-FFF2-40B4-BE49-F238E27FC236}">
                <a16:creationId xmlns:a16="http://schemas.microsoft.com/office/drawing/2014/main" id="{57D27551-A74C-4E9C-B6C1-13D73668FC34}"/>
              </a:ext>
            </a:extLst>
          </p:cNvPr>
          <p:cNvSpPr txBox="1"/>
          <p:nvPr/>
        </p:nvSpPr>
        <p:spPr>
          <a:xfrm>
            <a:off x="2122058" y="4336866"/>
            <a:ext cx="2148609" cy="18774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OPS</a:t>
            </a:r>
          </a:p>
        </p:txBody>
      </p:sp>
      <p:sp>
        <p:nvSpPr>
          <p:cNvPr id="2066" name="TextBox 2065">
            <a:extLst>
              <a:ext uri="{FF2B5EF4-FFF2-40B4-BE49-F238E27FC236}">
                <a16:creationId xmlns:a16="http://schemas.microsoft.com/office/drawing/2014/main" id="{597A1DDD-2FC4-4844-BEB5-C203BFA6DC01}"/>
              </a:ext>
            </a:extLst>
          </p:cNvPr>
          <p:cNvSpPr txBox="1"/>
          <p:nvPr/>
        </p:nvSpPr>
        <p:spPr>
          <a:xfrm>
            <a:off x="4342952" y="4330781"/>
            <a:ext cx="1619347" cy="1938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USER</a:t>
            </a:r>
          </a:p>
        </p:txBody>
      </p:sp>
      <p:sp>
        <p:nvSpPr>
          <p:cNvPr id="2067" name="TextBox 2066">
            <a:extLst>
              <a:ext uri="{FF2B5EF4-FFF2-40B4-BE49-F238E27FC236}">
                <a16:creationId xmlns:a16="http://schemas.microsoft.com/office/drawing/2014/main" id="{451B0F1F-CC69-45FD-9F7C-26D6613BD2AD}"/>
              </a:ext>
            </a:extLst>
          </p:cNvPr>
          <p:cNvSpPr txBox="1"/>
          <p:nvPr/>
        </p:nvSpPr>
        <p:spPr>
          <a:xfrm>
            <a:off x="208640" y="4105504"/>
            <a:ext cx="5758448" cy="1906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ENVIRONMENT ARCHETECTURE</a:t>
            </a:r>
          </a:p>
        </p:txBody>
      </p:sp>
      <p:pic>
        <p:nvPicPr>
          <p:cNvPr id="2068" name="Picture 2067">
            <a:extLst>
              <a:ext uri="{FF2B5EF4-FFF2-40B4-BE49-F238E27FC236}">
                <a16:creationId xmlns:a16="http://schemas.microsoft.com/office/drawing/2014/main" id="{87CBAC6E-EAAE-477D-8C0B-C9AD211293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7407" y="4733016"/>
            <a:ext cx="350434" cy="333340"/>
          </a:xfrm>
          <a:prstGeom prst="rect">
            <a:avLst/>
          </a:prstGeom>
        </p:spPr>
      </p:pic>
      <p:pic>
        <p:nvPicPr>
          <p:cNvPr id="2070" name="Graphic 2069">
            <a:extLst>
              <a:ext uri="{FF2B5EF4-FFF2-40B4-BE49-F238E27FC236}">
                <a16:creationId xmlns:a16="http://schemas.microsoft.com/office/drawing/2014/main" id="{7F27BAFB-0FC4-4D5D-9DEF-C9A98D7E58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41200" y="4708542"/>
            <a:ext cx="357814" cy="357814"/>
          </a:xfrm>
          <a:prstGeom prst="rect">
            <a:avLst/>
          </a:prstGeom>
        </p:spPr>
      </p:pic>
      <p:pic>
        <p:nvPicPr>
          <p:cNvPr id="2078" name="Graphic 2077">
            <a:extLst>
              <a:ext uri="{FF2B5EF4-FFF2-40B4-BE49-F238E27FC236}">
                <a16:creationId xmlns:a16="http://schemas.microsoft.com/office/drawing/2014/main" id="{429E2AF2-B534-46D9-B95A-C51B881AB32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88725" y="3513578"/>
            <a:ext cx="476251" cy="476251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E627093B-5F4F-4FE1-B441-B27CFC6628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852" y="4733016"/>
            <a:ext cx="350434" cy="33334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id="{0BD16A59-4007-490F-9A96-50420F5A272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319847" y="4708542"/>
            <a:ext cx="357814" cy="357814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id="{CE4496F8-F366-47E0-8BB2-93A74268190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998203" y="4708542"/>
            <a:ext cx="357814" cy="357814"/>
          </a:xfrm>
          <a:prstGeom prst="rect">
            <a:avLst/>
          </a:prstGeom>
        </p:spPr>
      </p:pic>
      <p:sp>
        <p:nvSpPr>
          <p:cNvPr id="86" name="TextBox 85">
            <a:extLst>
              <a:ext uri="{FF2B5EF4-FFF2-40B4-BE49-F238E27FC236}">
                <a16:creationId xmlns:a16="http://schemas.microsoft.com/office/drawing/2014/main" id="{B9B296BB-B9C1-4ED8-AA66-640D684959FE}"/>
              </a:ext>
            </a:extLst>
          </p:cNvPr>
          <p:cNvSpPr txBox="1"/>
          <p:nvPr/>
        </p:nvSpPr>
        <p:spPr>
          <a:xfrm>
            <a:off x="4816469" y="5126916"/>
            <a:ext cx="755437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Power BI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B7CA857E-2685-4E8B-9604-32FC93D367D2}"/>
              </a:ext>
            </a:extLst>
          </p:cNvPr>
          <p:cNvSpPr txBox="1"/>
          <p:nvPr/>
        </p:nvSpPr>
        <p:spPr>
          <a:xfrm>
            <a:off x="2246238" y="5126916"/>
            <a:ext cx="476250" cy="35781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Blob</a:t>
            </a:r>
          </a:p>
          <a:p>
            <a:pPr algn="ctr"/>
            <a:r>
              <a:rPr lang="en-US" sz="900" dirty="0"/>
              <a:t>Storage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0897926E-FBD3-4F65-8C9E-7FBF536108EC}"/>
              </a:ext>
            </a:extLst>
          </p:cNvPr>
          <p:cNvSpPr txBox="1"/>
          <p:nvPr/>
        </p:nvSpPr>
        <p:spPr>
          <a:xfrm>
            <a:off x="2947001" y="5126916"/>
            <a:ext cx="426425" cy="31071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Data </a:t>
            </a:r>
          </a:p>
          <a:p>
            <a:pPr algn="ctr"/>
            <a:r>
              <a:rPr lang="en-US" sz="900" dirty="0"/>
              <a:t>Factory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2DECCA5A-1990-4C88-B2D0-ED0076B1CE17}"/>
              </a:ext>
            </a:extLst>
          </p:cNvPr>
          <p:cNvSpPr txBox="1"/>
          <p:nvPr/>
        </p:nvSpPr>
        <p:spPr>
          <a:xfrm>
            <a:off x="3633450" y="5126917"/>
            <a:ext cx="426425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SQL </a:t>
            </a:r>
          </a:p>
          <a:p>
            <a:pPr algn="ctr"/>
            <a:r>
              <a:rPr lang="en-US" sz="900" dirty="0"/>
              <a:t>Server</a:t>
            </a:r>
          </a:p>
        </p:txBody>
      </p:sp>
      <p:pic>
        <p:nvPicPr>
          <p:cNvPr id="91" name="Graphic 90">
            <a:extLst>
              <a:ext uri="{FF2B5EF4-FFF2-40B4-BE49-F238E27FC236}">
                <a16:creationId xmlns:a16="http://schemas.microsoft.com/office/drawing/2014/main" id="{F65F8826-C4C0-4802-8731-62A098E25A3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506149" y="4741071"/>
            <a:ext cx="325285" cy="325285"/>
          </a:xfrm>
          <a:prstGeom prst="rect">
            <a:avLst/>
          </a:prstGeom>
        </p:spPr>
      </p:pic>
      <p:sp>
        <p:nvSpPr>
          <p:cNvPr id="92" name="TextBox 91">
            <a:extLst>
              <a:ext uri="{FF2B5EF4-FFF2-40B4-BE49-F238E27FC236}">
                <a16:creationId xmlns:a16="http://schemas.microsoft.com/office/drawing/2014/main" id="{4510C4FE-94F5-40ED-B166-BAB06DB213A8}"/>
              </a:ext>
            </a:extLst>
          </p:cNvPr>
          <p:cNvSpPr txBox="1"/>
          <p:nvPr/>
        </p:nvSpPr>
        <p:spPr>
          <a:xfrm>
            <a:off x="1372491" y="5126916"/>
            <a:ext cx="592678" cy="31071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ARM </a:t>
            </a:r>
          </a:p>
          <a:p>
            <a:pPr algn="ctr"/>
            <a:r>
              <a:rPr lang="en-US" sz="900" dirty="0"/>
              <a:t>Template</a:t>
            </a:r>
          </a:p>
        </p:txBody>
      </p:sp>
      <p:pic>
        <p:nvPicPr>
          <p:cNvPr id="93" name="Picture 2" descr="SQL Server Management Studioのダウンロードとインストール（SSMS ...">
            <a:extLst>
              <a:ext uri="{FF2B5EF4-FFF2-40B4-BE49-F238E27FC236}">
                <a16:creationId xmlns:a16="http://schemas.microsoft.com/office/drawing/2014/main" id="{5B5DAF3C-5982-48C9-8F3B-C3396EDD24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410" y="4727151"/>
            <a:ext cx="333550" cy="339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4" name="TextBox 93">
            <a:extLst>
              <a:ext uri="{FF2B5EF4-FFF2-40B4-BE49-F238E27FC236}">
                <a16:creationId xmlns:a16="http://schemas.microsoft.com/office/drawing/2014/main" id="{A46DB408-12CC-456A-9E12-61B1FA056325}"/>
              </a:ext>
            </a:extLst>
          </p:cNvPr>
          <p:cNvSpPr txBox="1"/>
          <p:nvPr/>
        </p:nvSpPr>
        <p:spPr>
          <a:xfrm>
            <a:off x="824697" y="5126916"/>
            <a:ext cx="567571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Power BI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5DAF2D6-A8F9-43D2-A8E1-2D4043F730A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08640" y="157146"/>
            <a:ext cx="5758448" cy="3849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7288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65D9389-1357-410A-A021-9AA11942E894}"/>
              </a:ext>
            </a:extLst>
          </p:cNvPr>
          <p:cNvSpPr/>
          <p:nvPr/>
        </p:nvSpPr>
        <p:spPr>
          <a:xfrm>
            <a:off x="439649" y="243581"/>
            <a:ext cx="10001163" cy="611863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graphicFrame>
        <p:nvGraphicFramePr>
          <p:cNvPr id="15" name="Table 4">
            <a:extLst>
              <a:ext uri="{FF2B5EF4-FFF2-40B4-BE49-F238E27FC236}">
                <a16:creationId xmlns:a16="http://schemas.microsoft.com/office/drawing/2014/main" id="{1A1BCC3B-8EF9-40BE-9463-CB0E7593B6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3556125"/>
              </p:ext>
            </p:extLst>
          </p:nvPr>
        </p:nvGraphicFramePr>
        <p:xfrm>
          <a:off x="2084799" y="1467135"/>
          <a:ext cx="8161161" cy="477756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61663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966583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966583">
                  <a:extLst>
                    <a:ext uri="{9D8B030D-6E8A-4147-A177-3AD203B41FA5}">
                      <a16:colId xmlns:a16="http://schemas.microsoft.com/office/drawing/2014/main" val="136361935"/>
                    </a:ext>
                  </a:extLst>
                </a:gridCol>
                <a:gridCol w="966583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966583">
                  <a:extLst>
                    <a:ext uri="{9D8B030D-6E8A-4147-A177-3AD203B41FA5}">
                      <a16:colId xmlns:a16="http://schemas.microsoft.com/office/drawing/2014/main" val="227350398"/>
                    </a:ext>
                  </a:extLst>
                </a:gridCol>
                <a:gridCol w="966583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966583">
                  <a:extLst>
                    <a:ext uri="{9D8B030D-6E8A-4147-A177-3AD203B41FA5}">
                      <a16:colId xmlns:a16="http://schemas.microsoft.com/office/drawing/2014/main" val="3331082260"/>
                    </a:ext>
                  </a:extLst>
                </a:gridCol>
              </a:tblGrid>
              <a:tr h="281033">
                <a:tc rowSpan="2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2018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2019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2020 YTD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81033">
                <a:tc v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Actual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Vs Budget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Actual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Vs Budget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Actual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Vs Budget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428024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algn="l"/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⊞ </a:t>
                      </a:r>
                      <a:r>
                        <a:rPr lang="en-US" altLang="ja-JP" sz="1200" dirty="0">
                          <a:solidFill>
                            <a:srgbClr val="01557A"/>
                          </a:solidFill>
                        </a:rPr>
                        <a:t>Net product sales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79,000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+200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82,000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+200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101,000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+200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⊞ </a:t>
                      </a:r>
                      <a:r>
                        <a:rPr lang="en-US" altLang="ja-JP" sz="1200" dirty="0">
                          <a:solidFill>
                            <a:srgbClr val="01557A"/>
                          </a:solidFill>
                        </a:rPr>
                        <a:t>Net service sales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27,000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-100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31,000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-100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27,000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-100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6090469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     Total net sales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96,000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+100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113,000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+100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127,000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+100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8949801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⊟ </a:t>
                      </a:r>
                      <a:r>
                        <a:rPr lang="en-US" altLang="ja-JP" sz="1200" dirty="0">
                          <a:solidFill>
                            <a:srgbClr val="01557A"/>
                          </a:solidFill>
                        </a:rPr>
                        <a:t>Operating expense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200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200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200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02035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 </a:t>
                      </a:r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    </a:t>
                      </a:r>
                      <a:r>
                        <a:rPr lang="en-US" altLang="ja-JP" sz="1200" dirty="0">
                          <a:solidFill>
                            <a:srgbClr val="01557A"/>
                          </a:solidFill>
                        </a:rPr>
                        <a:t>Cost of sales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71,000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+400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61,000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+400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81,000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+400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4230818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     Fulfillment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13,000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-200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15,000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-200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19,000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-200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7868397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 </a:t>
                      </a:r>
                      <a:r>
                        <a:rPr kumimoji="0" lang="ja-JP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    </a:t>
                      </a:r>
                      <a:r>
                        <a:rPr kumimoji="0" lang="en-US" altLang="ja-JP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Marketing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5,000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+300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4,000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+300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4,000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+300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289822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     Other operating expense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500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+10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600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+10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500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+10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9181616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          Total operating expense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88,500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+400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78,500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+400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94,500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+400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8399125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algn="l"/>
                      <a:r>
                        <a:rPr kumimoji="0" lang="ja-JP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⊞ </a:t>
                      </a:r>
                      <a:r>
                        <a:rPr kumimoji="0" lang="en-US" altLang="ja-JP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Operating income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2,500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+200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3,500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+200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4,400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+200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8454147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algn="l"/>
                      <a:r>
                        <a:rPr kumimoji="0" lang="ja-JP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⊞ </a:t>
                      </a:r>
                      <a:r>
                        <a:rPr kumimoji="0" lang="en-US" altLang="ja-JP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Interest expense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(150)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-10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(150)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-10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(200)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-10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5218986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algn="l"/>
                      <a:r>
                        <a:rPr kumimoji="0" lang="ja-JP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⊞ </a:t>
                      </a:r>
                      <a:r>
                        <a:rPr kumimoji="0" lang="en-US" altLang="ja-JP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Other income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+50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+50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+50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8983203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Income before income taxes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2,450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+60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3,650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+60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3,450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+60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8695763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Provision for income taxes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(450)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-20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(550)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-20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(500)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-20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8759911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Net income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2,000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+50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3,100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+50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2,800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+50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30153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BB5BB7B2-D3CA-44FA-B6D9-6C82B1BCCD38}"/>
              </a:ext>
            </a:extLst>
          </p:cNvPr>
          <p:cNvSpPr txBox="1"/>
          <p:nvPr/>
        </p:nvSpPr>
        <p:spPr>
          <a:xfrm>
            <a:off x="439648" y="613309"/>
            <a:ext cx="9996778" cy="293657"/>
          </a:xfrm>
          <a:prstGeom prst="rect">
            <a:avLst/>
          </a:prstGeom>
          <a:solidFill>
            <a:srgbClr val="11334F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FINANCIAL ANALYSIS REPORT </a:t>
            </a:r>
            <a:r>
              <a:rPr lang="ja-JP" altLang="en-US" sz="1600" dirty="0">
                <a:solidFill>
                  <a:schemeClr val="bg1"/>
                </a:solidFill>
              </a:rPr>
              <a:t>財務分析レポート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0DDB6BF-B944-490F-BCCB-92396F3A3CA6}"/>
              </a:ext>
            </a:extLst>
          </p:cNvPr>
          <p:cNvSpPr/>
          <p:nvPr/>
        </p:nvSpPr>
        <p:spPr>
          <a:xfrm>
            <a:off x="439648" y="6351397"/>
            <a:ext cx="5016457" cy="258631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1D71D76-1426-489A-B541-37143135A5FC}"/>
              </a:ext>
            </a:extLst>
          </p:cNvPr>
          <p:cNvSpPr/>
          <p:nvPr/>
        </p:nvSpPr>
        <p:spPr>
          <a:xfrm>
            <a:off x="5456105" y="6355788"/>
            <a:ext cx="4984708" cy="254241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4818F6A-4294-4091-9895-3653331F8F5F}"/>
              </a:ext>
            </a:extLst>
          </p:cNvPr>
          <p:cNvSpPr/>
          <p:nvPr/>
        </p:nvSpPr>
        <p:spPr>
          <a:xfrm>
            <a:off x="3799165" y="6395922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5D0401-F5FF-48B1-B404-24F694A8669D}"/>
              </a:ext>
            </a:extLst>
          </p:cNvPr>
          <p:cNvSpPr txBox="1"/>
          <p:nvPr/>
        </p:nvSpPr>
        <p:spPr>
          <a:xfrm>
            <a:off x="439650" y="261337"/>
            <a:ext cx="10001162" cy="299064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50B40431-E281-48EF-A92F-44266AB8BB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668995" cy="66899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CC8EB5F-5785-462A-94E7-850EE1FBA2BC}"/>
              </a:ext>
            </a:extLst>
          </p:cNvPr>
          <p:cNvSpPr/>
          <p:nvPr/>
        </p:nvSpPr>
        <p:spPr>
          <a:xfrm>
            <a:off x="534261" y="1031966"/>
            <a:ext cx="1436488" cy="52207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EB4EB40C-4189-4208-8D2D-4EF41C642D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1961307"/>
              </p:ext>
            </p:extLst>
          </p:nvPr>
        </p:nvGraphicFramePr>
        <p:xfrm>
          <a:off x="628077" y="5514995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Currency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通貨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Yen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2048" name="Table 4">
            <a:extLst>
              <a:ext uri="{FF2B5EF4-FFF2-40B4-BE49-F238E27FC236}">
                <a16:creationId xmlns:a16="http://schemas.microsoft.com/office/drawing/2014/main" id="{9B30BA7F-B46F-4965-97A8-01C8C4DFCC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5077537"/>
              </p:ext>
            </p:extLst>
          </p:nvPr>
        </p:nvGraphicFramePr>
        <p:xfrm>
          <a:off x="628077" y="1133923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Region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地域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EU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2049" name="Table 4">
            <a:extLst>
              <a:ext uri="{FF2B5EF4-FFF2-40B4-BE49-F238E27FC236}">
                <a16:creationId xmlns:a16="http://schemas.microsoft.com/office/drawing/2014/main" id="{664AAC1D-B9A0-4A59-B6E7-4E49F59675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399289"/>
              </p:ext>
            </p:extLst>
          </p:nvPr>
        </p:nvGraphicFramePr>
        <p:xfrm>
          <a:off x="628077" y="1784520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Country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国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Germany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2052" name="Table 4">
            <a:extLst>
              <a:ext uri="{FF2B5EF4-FFF2-40B4-BE49-F238E27FC236}">
                <a16:creationId xmlns:a16="http://schemas.microsoft.com/office/drawing/2014/main" id="{98BD615D-F389-4E5F-8A01-CA6B129A92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130810"/>
              </p:ext>
            </p:extLst>
          </p:nvPr>
        </p:nvGraphicFramePr>
        <p:xfrm>
          <a:off x="628077" y="4867755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Unit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単位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Million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2053" name="Table 4">
            <a:extLst>
              <a:ext uri="{FF2B5EF4-FFF2-40B4-BE49-F238E27FC236}">
                <a16:creationId xmlns:a16="http://schemas.microsoft.com/office/drawing/2014/main" id="{89D2966C-6432-4C32-AA5B-E748C40B7B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5393239"/>
              </p:ext>
            </p:extLst>
          </p:nvPr>
        </p:nvGraphicFramePr>
        <p:xfrm>
          <a:off x="628077" y="2441165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Branch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支店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Munich</a:t>
                      </a:r>
                      <a:r>
                        <a:rPr lang="ja-JP" altLang="en-US" sz="11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G01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2054" name="Table 4">
            <a:extLst>
              <a:ext uri="{FF2B5EF4-FFF2-40B4-BE49-F238E27FC236}">
                <a16:creationId xmlns:a16="http://schemas.microsoft.com/office/drawing/2014/main" id="{BAA4A892-728B-4C59-BB83-5B7AF4B2D1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7201248"/>
              </p:ext>
            </p:extLst>
          </p:nvPr>
        </p:nvGraphicFramePr>
        <p:xfrm>
          <a:off x="648311" y="3138604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Fiscal Year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年度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FY2020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cxnSp>
        <p:nvCxnSpPr>
          <p:cNvPr id="2060" name="Straight Connector 2059">
            <a:extLst>
              <a:ext uri="{FF2B5EF4-FFF2-40B4-BE49-F238E27FC236}">
                <a16:creationId xmlns:a16="http://schemas.microsoft.com/office/drawing/2014/main" id="{1C94DF24-2A5D-45A5-8F61-6D33E4AEF302}"/>
              </a:ext>
            </a:extLst>
          </p:cNvPr>
          <p:cNvCxnSpPr/>
          <p:nvPr/>
        </p:nvCxnSpPr>
        <p:spPr>
          <a:xfrm>
            <a:off x="648311" y="3830649"/>
            <a:ext cx="1228623" cy="0"/>
          </a:xfrm>
          <a:prstGeom prst="line">
            <a:avLst/>
          </a:prstGeom>
          <a:ln w="12700">
            <a:solidFill>
              <a:srgbClr val="0155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061" name="Table 4">
            <a:extLst>
              <a:ext uri="{FF2B5EF4-FFF2-40B4-BE49-F238E27FC236}">
                <a16:creationId xmlns:a16="http://schemas.microsoft.com/office/drawing/2014/main" id="{0692A6BA-EB6F-472E-9311-D9F9D3958C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1881299"/>
              </p:ext>
            </p:extLst>
          </p:nvPr>
        </p:nvGraphicFramePr>
        <p:xfrm>
          <a:off x="2064565" y="1035078"/>
          <a:ext cx="8181390" cy="3104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63565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363565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1363565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1363565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1363565">
                  <a:extLst>
                    <a:ext uri="{9D8B030D-6E8A-4147-A177-3AD203B41FA5}">
                      <a16:colId xmlns:a16="http://schemas.microsoft.com/office/drawing/2014/main" val="1933992954"/>
                    </a:ext>
                  </a:extLst>
                </a:gridCol>
                <a:gridCol w="1363565">
                  <a:extLst>
                    <a:ext uri="{9D8B030D-6E8A-4147-A177-3AD203B41FA5}">
                      <a16:colId xmlns:a16="http://schemas.microsoft.com/office/drawing/2014/main" val="2957481507"/>
                    </a:ext>
                  </a:extLst>
                </a:gridCol>
              </a:tblGrid>
              <a:tr h="31049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Income Statement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Balance Sheet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Cash Flow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Financial Ratio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Root Cause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Simulation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</a:tbl>
          </a:graphicData>
        </a:graphic>
      </p:graphicFrame>
      <p:graphicFrame>
        <p:nvGraphicFramePr>
          <p:cNvPr id="2062" name="Table 4">
            <a:extLst>
              <a:ext uri="{FF2B5EF4-FFF2-40B4-BE49-F238E27FC236}">
                <a16:creationId xmlns:a16="http://schemas.microsoft.com/office/drawing/2014/main" id="{3D4AAA72-2544-43D1-A080-C4F69539B4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5789782"/>
              </p:ext>
            </p:extLst>
          </p:nvPr>
        </p:nvGraphicFramePr>
        <p:xfrm>
          <a:off x="617364" y="4458999"/>
          <a:ext cx="1248858" cy="2949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6286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416286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416286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</a:tblGrid>
              <a:tr h="294916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bg1"/>
                          </a:solidFill>
                        </a:rPr>
                        <a:t>EN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 b="0" dirty="0">
                          <a:solidFill>
                            <a:schemeClr val="bg1"/>
                          </a:solidFill>
                        </a:rPr>
                        <a:t>日本</a:t>
                      </a:r>
                      <a:endParaRPr 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 b="0" dirty="0">
                          <a:solidFill>
                            <a:schemeClr val="bg1"/>
                          </a:solidFill>
                        </a:rPr>
                        <a:t>中国</a:t>
                      </a:r>
                      <a:endParaRPr 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</a:tbl>
          </a:graphicData>
        </a:graphic>
      </p:graphicFrame>
      <p:sp>
        <p:nvSpPr>
          <p:cNvPr id="2065" name="TextBox 2064">
            <a:extLst>
              <a:ext uri="{FF2B5EF4-FFF2-40B4-BE49-F238E27FC236}">
                <a16:creationId xmlns:a16="http://schemas.microsoft.com/office/drawing/2014/main" id="{AC0777D7-5822-4517-9986-F3D8705ACD13}"/>
              </a:ext>
            </a:extLst>
          </p:cNvPr>
          <p:cNvSpPr txBox="1"/>
          <p:nvPr/>
        </p:nvSpPr>
        <p:spPr>
          <a:xfrm>
            <a:off x="8168571" y="4791966"/>
            <a:ext cx="1604842" cy="129897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noAutofit/>
          </a:bodyPr>
          <a:lstStyle/>
          <a:p>
            <a:r>
              <a:rPr lang="en-US" sz="1600" dirty="0"/>
              <a:t>Drill-Through</a:t>
            </a:r>
          </a:p>
          <a:p>
            <a:r>
              <a:rPr lang="en-US" sz="1600" dirty="0"/>
              <a:t>to get </a:t>
            </a:r>
          </a:p>
          <a:p>
            <a:r>
              <a:rPr lang="en-US" sz="1600" dirty="0"/>
              <a:t>more insights</a:t>
            </a:r>
            <a:endParaRPr lang="en-US" altLang="ja-JP" sz="1600" dirty="0"/>
          </a:p>
          <a:p>
            <a:endParaRPr lang="en-US" sz="400" dirty="0"/>
          </a:p>
          <a:p>
            <a:r>
              <a:rPr lang="en-US" sz="1600" i="0" u="none" strike="noStrike" kern="1200" dirty="0">
                <a:solidFill>
                  <a:srgbClr val="01557A"/>
                </a:solidFill>
                <a:effectLst/>
              </a:rPr>
              <a:t>ℹ get Details</a:t>
            </a:r>
            <a:endParaRPr lang="en-US" sz="1600" dirty="0">
              <a:solidFill>
                <a:srgbClr val="01557A"/>
              </a:solidFill>
            </a:endParaRPr>
          </a:p>
        </p:txBody>
      </p:sp>
      <p:pic>
        <p:nvPicPr>
          <p:cNvPr id="2066" name="Picture 6">
            <a:extLst>
              <a:ext uri="{FF2B5EF4-FFF2-40B4-BE49-F238E27FC236}">
                <a16:creationId xmlns:a16="http://schemas.microsoft.com/office/drawing/2014/main" id="{A5D3134A-2D8F-4C76-BDBA-7F0E24D7DA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680" y="4526182"/>
            <a:ext cx="338509" cy="338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67" name="TextBox 2066">
            <a:extLst>
              <a:ext uri="{FF2B5EF4-FFF2-40B4-BE49-F238E27FC236}">
                <a16:creationId xmlns:a16="http://schemas.microsoft.com/office/drawing/2014/main" id="{08385B23-1DF2-4C66-B0D0-4D53740BDF08}"/>
              </a:ext>
            </a:extLst>
          </p:cNvPr>
          <p:cNvSpPr txBox="1"/>
          <p:nvPr/>
        </p:nvSpPr>
        <p:spPr>
          <a:xfrm>
            <a:off x="2524225" y="5295473"/>
            <a:ext cx="1604842" cy="33850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noAutofit/>
          </a:bodyPr>
          <a:lstStyle/>
          <a:p>
            <a:r>
              <a:rPr lang="en-US" sz="1600" dirty="0"/>
              <a:t>Drill Down</a:t>
            </a:r>
            <a:endParaRPr lang="en-US" sz="1600" dirty="0">
              <a:solidFill>
                <a:srgbClr val="01557A"/>
              </a:solidFill>
            </a:endParaRPr>
          </a:p>
        </p:txBody>
      </p:sp>
      <p:pic>
        <p:nvPicPr>
          <p:cNvPr id="2068" name="Picture 6">
            <a:extLst>
              <a:ext uri="{FF2B5EF4-FFF2-40B4-BE49-F238E27FC236}">
                <a16:creationId xmlns:a16="http://schemas.microsoft.com/office/drawing/2014/main" id="{263C0282-1FCD-4265-989D-D4881C391D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9334" y="5029688"/>
            <a:ext cx="338509" cy="338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069" name="Table 4">
            <a:extLst>
              <a:ext uri="{FF2B5EF4-FFF2-40B4-BE49-F238E27FC236}">
                <a16:creationId xmlns:a16="http://schemas.microsoft.com/office/drawing/2014/main" id="{D13503AE-0C0B-41E5-8EE3-CB08F99663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7944994"/>
              </p:ext>
            </p:extLst>
          </p:nvPr>
        </p:nvGraphicFramePr>
        <p:xfrm>
          <a:off x="629178" y="4050243"/>
          <a:ext cx="1247756" cy="2949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23878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623878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</a:tblGrid>
              <a:tr h="294916"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solidFill>
                            <a:schemeClr val="bg1"/>
                          </a:solidFill>
                        </a:rPr>
                        <a:t>Year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b="0" dirty="0">
                          <a:solidFill>
                            <a:schemeClr val="bg1"/>
                          </a:solidFill>
                        </a:rPr>
                        <a:t>Quarter</a:t>
                      </a:r>
                      <a:endParaRPr lang="en-US" sz="1100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52952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B8436CF-D921-4866-A5D6-9A688946FEC1}"/>
              </a:ext>
            </a:extLst>
          </p:cNvPr>
          <p:cNvSpPr/>
          <p:nvPr/>
        </p:nvSpPr>
        <p:spPr>
          <a:xfrm>
            <a:off x="4778829" y="4352473"/>
            <a:ext cx="1179980" cy="148649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BDAC178-9855-4E22-87E1-7E41658F7E4A}"/>
              </a:ext>
            </a:extLst>
          </p:cNvPr>
          <p:cNvSpPr/>
          <p:nvPr/>
        </p:nvSpPr>
        <p:spPr>
          <a:xfrm>
            <a:off x="221346" y="4342727"/>
            <a:ext cx="1361935" cy="148649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F3AF41-4246-4D0B-B1C5-8405233DA997}"/>
              </a:ext>
            </a:extLst>
          </p:cNvPr>
          <p:cNvSpPr/>
          <p:nvPr/>
        </p:nvSpPr>
        <p:spPr>
          <a:xfrm>
            <a:off x="1664003" y="4343640"/>
            <a:ext cx="3009013" cy="149266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6B38971-B5A4-4FA7-BBEA-7DC6A913C1D4}"/>
              </a:ext>
            </a:extLst>
          </p:cNvPr>
          <p:cNvSpPr txBox="1"/>
          <p:nvPr/>
        </p:nvSpPr>
        <p:spPr>
          <a:xfrm>
            <a:off x="4802578" y="5591645"/>
            <a:ext cx="1105010" cy="189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RFM Parameter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A95A8A-BCEC-43E7-B037-DE6FF4769CF8}"/>
              </a:ext>
            </a:extLst>
          </p:cNvPr>
          <p:cNvSpPr txBox="1"/>
          <p:nvPr/>
        </p:nvSpPr>
        <p:spPr>
          <a:xfrm>
            <a:off x="1747101" y="5563402"/>
            <a:ext cx="2856991" cy="2116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Cloud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AF870BD-F2AB-4CFF-9B8C-DC1773190D12}"/>
              </a:ext>
            </a:extLst>
          </p:cNvPr>
          <p:cNvSpPr txBox="1"/>
          <p:nvPr/>
        </p:nvSpPr>
        <p:spPr>
          <a:xfrm>
            <a:off x="272566" y="5563401"/>
            <a:ext cx="1272411" cy="2116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Local + Cloud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36C9418-2D62-4AB0-877B-6F072B22482A}"/>
              </a:ext>
            </a:extLst>
          </p:cNvPr>
          <p:cNvSpPr txBox="1"/>
          <p:nvPr/>
        </p:nvSpPr>
        <p:spPr>
          <a:xfrm>
            <a:off x="305559" y="5126916"/>
            <a:ext cx="515974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SSMS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16D7B4F-BE3E-4EBE-9AB9-791C85AAAAF9}"/>
              </a:ext>
            </a:extLst>
          </p:cNvPr>
          <p:cNvSpPr txBox="1"/>
          <p:nvPr/>
        </p:nvSpPr>
        <p:spPr>
          <a:xfrm>
            <a:off x="217856" y="4336866"/>
            <a:ext cx="1361935" cy="2017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DEV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E6C2550-D5AD-47A8-A16A-D86562675791}"/>
              </a:ext>
            </a:extLst>
          </p:cNvPr>
          <p:cNvSpPr txBox="1"/>
          <p:nvPr/>
        </p:nvSpPr>
        <p:spPr>
          <a:xfrm>
            <a:off x="1672625" y="4336866"/>
            <a:ext cx="2999272" cy="18774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OPS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4E49150-AE67-4623-A7D5-DEB6FCCBA869}"/>
              </a:ext>
            </a:extLst>
          </p:cNvPr>
          <p:cNvSpPr txBox="1"/>
          <p:nvPr/>
        </p:nvSpPr>
        <p:spPr>
          <a:xfrm>
            <a:off x="4777211" y="4330781"/>
            <a:ext cx="1185088" cy="1938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USER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B67948E-898F-4EAE-8E69-B20BF254EA1C}"/>
              </a:ext>
            </a:extLst>
          </p:cNvPr>
          <p:cNvSpPr txBox="1"/>
          <p:nvPr/>
        </p:nvSpPr>
        <p:spPr>
          <a:xfrm>
            <a:off x="208640" y="4105504"/>
            <a:ext cx="5758448" cy="1906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ENVIRONMENT ARCHETECTURE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F99B3F8E-18B8-493A-8B8C-088DDC7DAF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0696" y="4733016"/>
            <a:ext cx="350434" cy="333340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7549D306-CE15-4006-9558-7FAD01EF0A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35118" y="4708542"/>
            <a:ext cx="357814" cy="357814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8356F7E3-D6F9-4874-ADD6-72FB6ECFDC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395" y="4733016"/>
            <a:ext cx="350434" cy="333340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D05B3794-2D55-4FF2-A499-1514B9B749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993279" y="4708542"/>
            <a:ext cx="357814" cy="357814"/>
          </a:xfrm>
          <a:prstGeom prst="rect">
            <a:avLst/>
          </a:prstGeom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15A1B63B-D38D-448B-84C8-ECC7D916AA4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671635" y="4708542"/>
            <a:ext cx="357814" cy="357814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B07F2404-E6F1-4AEB-A5BB-2E9ED33D6339}"/>
              </a:ext>
            </a:extLst>
          </p:cNvPr>
          <p:cNvSpPr txBox="1"/>
          <p:nvPr/>
        </p:nvSpPr>
        <p:spPr>
          <a:xfrm>
            <a:off x="4979758" y="5126916"/>
            <a:ext cx="755437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Power BI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C9BC99A-A1E1-4CA2-8533-3C1D05AEC1BE}"/>
              </a:ext>
            </a:extLst>
          </p:cNvPr>
          <p:cNvSpPr txBox="1"/>
          <p:nvPr/>
        </p:nvSpPr>
        <p:spPr>
          <a:xfrm>
            <a:off x="1919670" y="5126916"/>
            <a:ext cx="476250" cy="35781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Blob</a:t>
            </a:r>
          </a:p>
          <a:p>
            <a:pPr algn="ctr"/>
            <a:r>
              <a:rPr lang="en-US" sz="900" dirty="0"/>
              <a:t>Storage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7F33845-30C2-48B2-AD2D-ACB12ED5DDB9}"/>
              </a:ext>
            </a:extLst>
          </p:cNvPr>
          <p:cNvSpPr txBox="1"/>
          <p:nvPr/>
        </p:nvSpPr>
        <p:spPr>
          <a:xfrm>
            <a:off x="2620433" y="5126916"/>
            <a:ext cx="426425" cy="31071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Data </a:t>
            </a:r>
          </a:p>
          <a:p>
            <a:pPr algn="ctr"/>
            <a:r>
              <a:rPr lang="en-US" sz="900" dirty="0"/>
              <a:t>Factory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FC44A91-8247-450F-8742-3D1B1B2D1628}"/>
              </a:ext>
            </a:extLst>
          </p:cNvPr>
          <p:cNvSpPr txBox="1"/>
          <p:nvPr/>
        </p:nvSpPr>
        <p:spPr>
          <a:xfrm>
            <a:off x="3927368" y="5126917"/>
            <a:ext cx="426425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SQL </a:t>
            </a:r>
          </a:p>
          <a:p>
            <a:pPr algn="ctr"/>
            <a:r>
              <a:rPr lang="en-US" sz="900" dirty="0"/>
              <a:t>Server</a:t>
            </a:r>
          </a:p>
        </p:txBody>
      </p:sp>
      <p:pic>
        <p:nvPicPr>
          <p:cNvPr id="45" name="Picture 2" descr="SQL Server Management Studioのダウンロードとインストール（SSMS ...">
            <a:extLst>
              <a:ext uri="{FF2B5EF4-FFF2-40B4-BE49-F238E27FC236}">
                <a16:creationId xmlns:a16="http://schemas.microsoft.com/office/drawing/2014/main" id="{E94415B5-D80B-40A2-A55D-676577D4E1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953" y="4727151"/>
            <a:ext cx="333550" cy="339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5C7F4F02-C276-4A65-A14C-2884A29CABB0}"/>
              </a:ext>
            </a:extLst>
          </p:cNvPr>
          <p:cNvSpPr txBox="1"/>
          <p:nvPr/>
        </p:nvSpPr>
        <p:spPr>
          <a:xfrm>
            <a:off x="868240" y="5126916"/>
            <a:ext cx="567571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Power BI</a:t>
            </a:r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FE9FF2A2-4A36-4FAA-A91A-54030CAF2F7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9394" y="4745218"/>
            <a:ext cx="440454" cy="440454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FF021C88-16C4-49CE-85E3-7B471B7C53B4}"/>
              </a:ext>
            </a:extLst>
          </p:cNvPr>
          <p:cNvSpPr txBox="1"/>
          <p:nvPr/>
        </p:nvSpPr>
        <p:spPr>
          <a:xfrm>
            <a:off x="3277760" y="5222003"/>
            <a:ext cx="426425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SSAS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766940-FD6F-4D82-97FA-ED06E09696A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14525" y="362571"/>
            <a:ext cx="5752564" cy="3719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0688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5170A98F-4F86-48BC-9805-4B3A28CACFAE}"/>
              </a:ext>
            </a:extLst>
          </p:cNvPr>
          <p:cNvSpPr/>
          <p:nvPr/>
        </p:nvSpPr>
        <p:spPr>
          <a:xfrm>
            <a:off x="3580907" y="2911150"/>
            <a:ext cx="1075206" cy="1369932"/>
          </a:xfrm>
          <a:prstGeom prst="rect">
            <a:avLst/>
          </a:prstGeom>
          <a:solidFill>
            <a:srgbClr val="E86D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19AF735D-877A-4A47-8B36-CCDECFAC252D}"/>
              </a:ext>
            </a:extLst>
          </p:cNvPr>
          <p:cNvSpPr/>
          <p:nvPr/>
        </p:nvSpPr>
        <p:spPr>
          <a:xfrm>
            <a:off x="3580907" y="3036162"/>
            <a:ext cx="1075206" cy="111990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グラフィックス 4">
            <a:extLst>
              <a:ext uri="{FF2B5EF4-FFF2-40B4-BE49-F238E27FC236}">
                <a16:creationId xmlns:a16="http://schemas.microsoft.com/office/drawing/2014/main" id="{1CDB4210-8B46-4B2B-8E2F-DAD055773E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62453" y="517538"/>
            <a:ext cx="1201703" cy="1695425"/>
          </a:xfrm>
          <a:prstGeom prst="rect">
            <a:avLst/>
          </a:prstGeom>
        </p:spPr>
      </p:pic>
      <p:pic>
        <p:nvPicPr>
          <p:cNvPr id="7" name="グラフィックス 6">
            <a:extLst>
              <a:ext uri="{FF2B5EF4-FFF2-40B4-BE49-F238E27FC236}">
                <a16:creationId xmlns:a16="http://schemas.microsoft.com/office/drawing/2014/main" id="{F1B8EF52-19D0-4A35-9E89-C653095308C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1623" r="11478"/>
          <a:stretch/>
        </p:blipFill>
        <p:spPr>
          <a:xfrm>
            <a:off x="5562654" y="503715"/>
            <a:ext cx="1303765" cy="1695425"/>
          </a:xfrm>
          <a:prstGeom prst="rect">
            <a:avLst/>
          </a:prstGeom>
        </p:spPr>
      </p:pic>
      <p:pic>
        <p:nvPicPr>
          <p:cNvPr id="9" name="グラフィックス 8">
            <a:extLst>
              <a:ext uri="{FF2B5EF4-FFF2-40B4-BE49-F238E27FC236}">
                <a16:creationId xmlns:a16="http://schemas.microsoft.com/office/drawing/2014/main" id="{8F0930DA-F6F6-44B3-9A40-7C03C8C3B0F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t="3380" b="3176"/>
          <a:stretch/>
        </p:blipFill>
        <p:spPr>
          <a:xfrm>
            <a:off x="7975800" y="528740"/>
            <a:ext cx="1303765" cy="1686843"/>
          </a:xfrm>
          <a:prstGeom prst="rect">
            <a:avLst/>
          </a:prstGeom>
        </p:spPr>
      </p:pic>
      <p:pic>
        <p:nvPicPr>
          <p:cNvPr id="11" name="グラフィックス 10">
            <a:extLst>
              <a:ext uri="{FF2B5EF4-FFF2-40B4-BE49-F238E27FC236}">
                <a16:creationId xmlns:a16="http://schemas.microsoft.com/office/drawing/2014/main" id="{31D5F4EA-C801-4656-B8E2-664B6389671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2760" y="709571"/>
            <a:ext cx="1375082" cy="1537713"/>
          </a:xfrm>
          <a:prstGeom prst="rect">
            <a:avLst/>
          </a:prstGeom>
        </p:spPr>
      </p:pic>
      <p:pic>
        <p:nvPicPr>
          <p:cNvPr id="63" name="図 62">
            <a:extLst>
              <a:ext uri="{FF2B5EF4-FFF2-40B4-BE49-F238E27FC236}">
                <a16:creationId xmlns:a16="http://schemas.microsoft.com/office/drawing/2014/main" id="{F8837C4D-19E0-4661-909B-A01710959CC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24236" y="503715"/>
            <a:ext cx="1182727" cy="1682642"/>
          </a:xfrm>
          <a:prstGeom prst="rect">
            <a:avLst/>
          </a:prstGeom>
        </p:spPr>
      </p:pic>
      <p:pic>
        <p:nvPicPr>
          <p:cNvPr id="1025" name="図 1024">
            <a:extLst>
              <a:ext uri="{FF2B5EF4-FFF2-40B4-BE49-F238E27FC236}">
                <a16:creationId xmlns:a16="http://schemas.microsoft.com/office/drawing/2014/main" id="{AB96FEF4-B057-4CBF-8D8D-EE10313669F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81238" y="5553164"/>
            <a:ext cx="2414225" cy="701101"/>
          </a:xfrm>
          <a:prstGeom prst="rect">
            <a:avLst/>
          </a:prstGeom>
        </p:spPr>
      </p:pic>
      <p:pic>
        <p:nvPicPr>
          <p:cNvPr id="1029" name="図 1028">
            <a:extLst>
              <a:ext uri="{FF2B5EF4-FFF2-40B4-BE49-F238E27FC236}">
                <a16:creationId xmlns:a16="http://schemas.microsoft.com/office/drawing/2014/main" id="{1A3C029F-E06E-4E87-8225-C2FBB654D91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512299" y="5020132"/>
            <a:ext cx="1767993" cy="1353429"/>
          </a:xfrm>
          <a:prstGeom prst="rect">
            <a:avLst/>
          </a:prstGeom>
        </p:spPr>
      </p:pic>
      <p:pic>
        <p:nvPicPr>
          <p:cNvPr id="1024" name="図 1023">
            <a:extLst>
              <a:ext uri="{FF2B5EF4-FFF2-40B4-BE49-F238E27FC236}">
                <a16:creationId xmlns:a16="http://schemas.microsoft.com/office/drawing/2014/main" id="{00E1F9E5-C89F-47E9-BDA4-3A3943E409F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683367" y="3279689"/>
            <a:ext cx="870286" cy="455054"/>
          </a:xfrm>
          <a:prstGeom prst="rect">
            <a:avLst/>
          </a:prstGeom>
        </p:spPr>
      </p:pic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0107AD2F-1A74-4557-9E9D-B4519E3DDA0E}"/>
              </a:ext>
            </a:extLst>
          </p:cNvPr>
          <p:cNvSpPr/>
          <p:nvPr/>
        </p:nvSpPr>
        <p:spPr>
          <a:xfrm>
            <a:off x="5129431" y="2915031"/>
            <a:ext cx="1075206" cy="1369932"/>
          </a:xfrm>
          <a:prstGeom prst="rect">
            <a:avLst/>
          </a:prstGeom>
          <a:solidFill>
            <a:srgbClr val="F899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95E92018-EB0F-4550-82B0-6B7AB7B9C691}"/>
              </a:ext>
            </a:extLst>
          </p:cNvPr>
          <p:cNvSpPr/>
          <p:nvPr/>
        </p:nvSpPr>
        <p:spPr>
          <a:xfrm>
            <a:off x="5129431" y="3040043"/>
            <a:ext cx="1075206" cy="111990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7B42695A-E3A2-4844-9C2A-D050C5DC64E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269561" y="3276588"/>
            <a:ext cx="794947" cy="427757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29FF3BD7-D160-4FF6-A72A-11B63265389F}"/>
              </a:ext>
            </a:extLst>
          </p:cNvPr>
          <p:cNvSpPr txBox="1"/>
          <p:nvPr/>
        </p:nvSpPr>
        <p:spPr>
          <a:xfrm>
            <a:off x="3592020" y="2604861"/>
            <a:ext cx="105298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000" dirty="0">
                <a:latin typeface="Impact" panose="020B0806030902050204" pitchFamily="34" charset="0"/>
              </a:rPr>
              <a:t>PYSPARK</a:t>
            </a:r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50920247-B0F6-4632-A861-25E8C10415C9}"/>
              </a:ext>
            </a:extLst>
          </p:cNvPr>
          <p:cNvSpPr txBox="1"/>
          <p:nvPr/>
        </p:nvSpPr>
        <p:spPr>
          <a:xfrm>
            <a:off x="5140544" y="2604861"/>
            <a:ext cx="105298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000" dirty="0">
                <a:latin typeface="Impact" panose="020B0806030902050204" pitchFamily="34" charset="0"/>
              </a:rPr>
              <a:t>SKLEARN</a:t>
            </a:r>
          </a:p>
        </p:txBody>
      </p:sp>
      <p:pic>
        <p:nvPicPr>
          <p:cNvPr id="25" name="図 24">
            <a:extLst>
              <a:ext uri="{FF2B5EF4-FFF2-40B4-BE49-F238E27FC236}">
                <a16:creationId xmlns:a16="http://schemas.microsoft.com/office/drawing/2014/main" id="{69EC1CF1-4C02-454E-A306-71198559B0E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542736" y="3276588"/>
            <a:ext cx="1054699" cy="1676545"/>
          </a:xfrm>
          <a:prstGeom prst="rect">
            <a:avLst/>
          </a:prstGeom>
        </p:spPr>
      </p:pic>
      <p:pic>
        <p:nvPicPr>
          <p:cNvPr id="26" name="図 25">
            <a:extLst>
              <a:ext uri="{FF2B5EF4-FFF2-40B4-BE49-F238E27FC236}">
                <a16:creationId xmlns:a16="http://schemas.microsoft.com/office/drawing/2014/main" id="{2CA12577-A0EF-4B35-904F-6F39C83B493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722214" y="2911150"/>
            <a:ext cx="1054699" cy="1670449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57B3C157-3F3F-4DAF-B477-226B0BA7E57C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321" y="2363136"/>
            <a:ext cx="426575" cy="446589"/>
          </a:xfrm>
          <a:prstGeom prst="rect">
            <a:avLst/>
          </a:prstGeom>
        </p:spPr>
      </p:pic>
      <p:pic>
        <p:nvPicPr>
          <p:cNvPr id="21" name="図 20">
            <a:extLst>
              <a:ext uri="{FF2B5EF4-FFF2-40B4-BE49-F238E27FC236}">
                <a16:creationId xmlns:a16="http://schemas.microsoft.com/office/drawing/2014/main" id="{E776A956-53D3-4B3D-B966-9A7E393A8482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l="14372" r="12726" b="64542"/>
          <a:stretch/>
        </p:blipFill>
        <p:spPr>
          <a:xfrm>
            <a:off x="1916666" y="2509308"/>
            <a:ext cx="622229" cy="304795"/>
          </a:xfrm>
          <a:prstGeom prst="rect">
            <a:avLst/>
          </a:prstGeom>
        </p:spPr>
      </p:pic>
      <p:pic>
        <p:nvPicPr>
          <p:cNvPr id="37" name="図 36">
            <a:extLst>
              <a:ext uri="{FF2B5EF4-FFF2-40B4-BE49-F238E27FC236}">
                <a16:creationId xmlns:a16="http://schemas.microsoft.com/office/drawing/2014/main" id="{79585FB8-3DF5-4DB4-90CE-1548C3BAB470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l="14372" t="32609" r="12726"/>
          <a:stretch/>
        </p:blipFill>
        <p:spPr>
          <a:xfrm>
            <a:off x="1916666" y="2932976"/>
            <a:ext cx="622229" cy="579297"/>
          </a:xfrm>
          <a:prstGeom prst="rect">
            <a:avLst/>
          </a:prstGeom>
        </p:spPr>
      </p:pic>
      <p:pic>
        <p:nvPicPr>
          <p:cNvPr id="38" name="図 37">
            <a:extLst>
              <a:ext uri="{FF2B5EF4-FFF2-40B4-BE49-F238E27FC236}">
                <a16:creationId xmlns:a16="http://schemas.microsoft.com/office/drawing/2014/main" id="{6CF3782C-4E44-4A99-9AC6-754B60BFCB4B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l="14372" t="22650" r="12726" b="70720"/>
          <a:stretch/>
        </p:blipFill>
        <p:spPr>
          <a:xfrm>
            <a:off x="1916666" y="2760909"/>
            <a:ext cx="622229" cy="172067"/>
          </a:xfrm>
          <a:prstGeom prst="rect">
            <a:avLst/>
          </a:prstGeom>
        </p:spPr>
      </p:pic>
      <p:pic>
        <p:nvPicPr>
          <p:cNvPr id="39" name="図 38">
            <a:extLst>
              <a:ext uri="{FF2B5EF4-FFF2-40B4-BE49-F238E27FC236}">
                <a16:creationId xmlns:a16="http://schemas.microsoft.com/office/drawing/2014/main" id="{462DB720-A77A-4BFE-A804-BE60705DE7AA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11404" b="49999"/>
          <a:stretch/>
        </p:blipFill>
        <p:spPr>
          <a:xfrm>
            <a:off x="2020911" y="2727969"/>
            <a:ext cx="377925" cy="223295"/>
          </a:xfrm>
          <a:prstGeom prst="rect">
            <a:avLst/>
          </a:prstGeom>
        </p:spPr>
      </p:pic>
      <p:pic>
        <p:nvPicPr>
          <p:cNvPr id="24" name="図 23">
            <a:extLst>
              <a:ext uri="{FF2B5EF4-FFF2-40B4-BE49-F238E27FC236}">
                <a16:creationId xmlns:a16="http://schemas.microsoft.com/office/drawing/2014/main" id="{8BB5F4C8-8E12-4613-8E8A-6765B9E2752A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230016" y="2509308"/>
            <a:ext cx="621846" cy="1005927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8E6AC7E1-47DF-458C-B1CD-25711747AA76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0357090" y="2334674"/>
            <a:ext cx="1499746" cy="188382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30227E8-AC7A-444E-9AD8-8D7F3800D6AE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0648581" y="5403227"/>
            <a:ext cx="999831" cy="95105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02E9137-DF54-4376-AE89-DF782369B551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43239" y="5382462"/>
            <a:ext cx="2005758" cy="104250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4F331B5-E143-4D1E-B576-F0C4EF4A54E5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36999" y="4294399"/>
            <a:ext cx="1383912" cy="80474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96D18C7-F722-494A-B281-7128DFDB0EFA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2259901" y="5433365"/>
            <a:ext cx="951058" cy="95105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0CAD9F8-812C-4360-B2A5-3E3102A209F7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3580907" y="4524609"/>
            <a:ext cx="871804" cy="853514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8D991E3-915D-4951-8222-5E78255A7A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50751" y="709571"/>
            <a:ext cx="1781175" cy="51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C00F1A1C-F5E0-4534-86C6-CDF27C36F2E2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-1160901" y="2189715"/>
            <a:ext cx="2371550" cy="1743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7570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65D9389-1357-410A-A021-9AA11942E894}"/>
              </a:ext>
            </a:extLst>
          </p:cNvPr>
          <p:cNvSpPr/>
          <p:nvPr/>
        </p:nvSpPr>
        <p:spPr>
          <a:xfrm>
            <a:off x="439649" y="243581"/>
            <a:ext cx="10001163" cy="611863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5BB7B2-D3CA-44FA-B6D9-6C82B1BCCD38}"/>
              </a:ext>
            </a:extLst>
          </p:cNvPr>
          <p:cNvSpPr txBox="1"/>
          <p:nvPr/>
        </p:nvSpPr>
        <p:spPr>
          <a:xfrm>
            <a:off x="439648" y="613309"/>
            <a:ext cx="9996778" cy="293657"/>
          </a:xfrm>
          <a:prstGeom prst="rect">
            <a:avLst/>
          </a:prstGeom>
          <a:solidFill>
            <a:srgbClr val="11334F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CUSTOMER TRANSACTION ANALYSIS </a:t>
            </a:r>
            <a:r>
              <a:rPr lang="ja-JP" altLang="en-US" sz="1600" dirty="0">
                <a:solidFill>
                  <a:schemeClr val="bg1"/>
                </a:solidFill>
              </a:rPr>
              <a:t>顧客のトランザクション分析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0DDB6BF-B944-490F-BCCB-92396F3A3CA6}"/>
              </a:ext>
            </a:extLst>
          </p:cNvPr>
          <p:cNvSpPr/>
          <p:nvPr/>
        </p:nvSpPr>
        <p:spPr>
          <a:xfrm>
            <a:off x="439648" y="6343372"/>
            <a:ext cx="5016457" cy="266657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1D71D76-1426-489A-B541-37143135A5FC}"/>
              </a:ext>
            </a:extLst>
          </p:cNvPr>
          <p:cNvSpPr/>
          <p:nvPr/>
        </p:nvSpPr>
        <p:spPr>
          <a:xfrm>
            <a:off x="5456105" y="6355788"/>
            <a:ext cx="4984708" cy="254241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4818F6A-4294-4091-9895-3653331F8F5F}"/>
              </a:ext>
            </a:extLst>
          </p:cNvPr>
          <p:cNvSpPr/>
          <p:nvPr/>
        </p:nvSpPr>
        <p:spPr>
          <a:xfrm>
            <a:off x="3799165" y="6395922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5D0401-F5FF-48B1-B404-24F694A8669D}"/>
              </a:ext>
            </a:extLst>
          </p:cNvPr>
          <p:cNvSpPr txBox="1"/>
          <p:nvPr/>
        </p:nvSpPr>
        <p:spPr>
          <a:xfrm>
            <a:off x="439650" y="261337"/>
            <a:ext cx="10001162" cy="299064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50B40431-E281-48EF-A92F-44266AB8BB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668995" cy="668995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5EAEA2C-EE40-40E9-BF9A-A7D3F376939C}"/>
              </a:ext>
            </a:extLst>
          </p:cNvPr>
          <p:cNvSpPr/>
          <p:nvPr/>
        </p:nvSpPr>
        <p:spPr>
          <a:xfrm>
            <a:off x="534261" y="1031966"/>
            <a:ext cx="1436488" cy="52207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28" name="Table 4">
            <a:extLst>
              <a:ext uri="{FF2B5EF4-FFF2-40B4-BE49-F238E27FC236}">
                <a16:creationId xmlns:a16="http://schemas.microsoft.com/office/drawing/2014/main" id="{02C08FE6-4D36-44BE-884D-E9B4EAA062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8680346"/>
              </p:ext>
            </p:extLst>
          </p:nvPr>
        </p:nvGraphicFramePr>
        <p:xfrm>
          <a:off x="628077" y="1133923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Period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期間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2020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29" name="Table 4">
            <a:extLst>
              <a:ext uri="{FF2B5EF4-FFF2-40B4-BE49-F238E27FC236}">
                <a16:creationId xmlns:a16="http://schemas.microsoft.com/office/drawing/2014/main" id="{3F1F8EEC-4B74-4528-A91F-D4EAA3DD03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3737768"/>
              </p:ext>
            </p:extLst>
          </p:nvPr>
        </p:nvGraphicFramePr>
        <p:xfrm>
          <a:off x="628077" y="1784520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Area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アリア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>
                          <a:solidFill>
                            <a:schemeClr val="tx1"/>
                          </a:solidFill>
                        </a:rPr>
                        <a:t>Kantou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31" name="Table 4">
            <a:extLst>
              <a:ext uri="{FF2B5EF4-FFF2-40B4-BE49-F238E27FC236}">
                <a16:creationId xmlns:a16="http://schemas.microsoft.com/office/drawing/2014/main" id="{F6508DF0-8136-40CB-B810-18C8EF3E4A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73204"/>
              </p:ext>
            </p:extLst>
          </p:nvPr>
        </p:nvGraphicFramePr>
        <p:xfrm>
          <a:off x="628077" y="2441165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Branch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支店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Munich</a:t>
                      </a:r>
                      <a:r>
                        <a:rPr lang="ja-JP" altLang="en-US" sz="11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G01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D8F845B-6F3F-4281-A5E2-961295782FA2}"/>
              </a:ext>
            </a:extLst>
          </p:cNvPr>
          <p:cNvCxnSpPr/>
          <p:nvPr/>
        </p:nvCxnSpPr>
        <p:spPr>
          <a:xfrm>
            <a:off x="648311" y="3536735"/>
            <a:ext cx="1228623" cy="0"/>
          </a:xfrm>
          <a:prstGeom prst="line">
            <a:avLst/>
          </a:prstGeom>
          <a:ln w="12700">
            <a:solidFill>
              <a:srgbClr val="0155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E2720D33-E65F-4D50-8C39-28D05E58A6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8174973"/>
              </p:ext>
            </p:extLst>
          </p:nvPr>
        </p:nvGraphicFramePr>
        <p:xfrm>
          <a:off x="628077" y="3739677"/>
          <a:ext cx="1248856" cy="731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2214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312214">
                  <a:extLst>
                    <a:ext uri="{9D8B030D-6E8A-4147-A177-3AD203B41FA5}">
                      <a16:colId xmlns:a16="http://schemas.microsoft.com/office/drawing/2014/main" val="1900690631"/>
                    </a:ext>
                  </a:extLst>
                </a:gridCol>
                <a:gridCol w="312214">
                  <a:extLst>
                    <a:ext uri="{9D8B030D-6E8A-4147-A177-3AD203B41FA5}">
                      <a16:colId xmlns:a16="http://schemas.microsoft.com/office/drawing/2014/main" val="3602644841"/>
                    </a:ext>
                  </a:extLst>
                </a:gridCol>
                <a:gridCol w="312214">
                  <a:extLst>
                    <a:ext uri="{9D8B030D-6E8A-4147-A177-3AD203B41FA5}">
                      <a16:colId xmlns:a16="http://schemas.microsoft.com/office/drawing/2014/main" val="1574469419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Recency </a:t>
                      </a:r>
                      <a:r>
                        <a:rPr lang="ja-JP" altLang="en-US" sz="1000" dirty="0">
                          <a:solidFill>
                            <a:schemeClr val="bg1"/>
                          </a:solidFill>
                        </a:rPr>
                        <a:t>最終購入日</a:t>
                      </a:r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R1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R2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R3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R4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1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2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3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4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4283475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09E2746-A966-4666-B6A6-2DE2FA740D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6850443"/>
              </p:ext>
            </p:extLst>
          </p:nvPr>
        </p:nvGraphicFramePr>
        <p:xfrm>
          <a:off x="628077" y="4583129"/>
          <a:ext cx="1248856" cy="731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2214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312214">
                  <a:extLst>
                    <a:ext uri="{9D8B030D-6E8A-4147-A177-3AD203B41FA5}">
                      <a16:colId xmlns:a16="http://schemas.microsoft.com/office/drawing/2014/main" val="1900690631"/>
                    </a:ext>
                  </a:extLst>
                </a:gridCol>
                <a:gridCol w="312214">
                  <a:extLst>
                    <a:ext uri="{9D8B030D-6E8A-4147-A177-3AD203B41FA5}">
                      <a16:colId xmlns:a16="http://schemas.microsoft.com/office/drawing/2014/main" val="3602644841"/>
                    </a:ext>
                  </a:extLst>
                </a:gridCol>
                <a:gridCol w="312214">
                  <a:extLst>
                    <a:ext uri="{9D8B030D-6E8A-4147-A177-3AD203B41FA5}">
                      <a16:colId xmlns:a16="http://schemas.microsoft.com/office/drawing/2014/main" val="1574469419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Frequency </a:t>
                      </a:r>
                      <a:r>
                        <a:rPr lang="ja-JP" altLang="en-US" sz="1000" dirty="0">
                          <a:solidFill>
                            <a:schemeClr val="bg1"/>
                          </a:solidFill>
                        </a:rPr>
                        <a:t>購入回数</a:t>
                      </a:r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F1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F2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F3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F4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2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4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6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8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4283475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0AE46BC-E0C3-4B3B-BF5B-7864F4458C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151202"/>
              </p:ext>
            </p:extLst>
          </p:nvPr>
        </p:nvGraphicFramePr>
        <p:xfrm>
          <a:off x="628077" y="5426581"/>
          <a:ext cx="1248856" cy="731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2214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312214">
                  <a:extLst>
                    <a:ext uri="{9D8B030D-6E8A-4147-A177-3AD203B41FA5}">
                      <a16:colId xmlns:a16="http://schemas.microsoft.com/office/drawing/2014/main" val="1900690631"/>
                    </a:ext>
                  </a:extLst>
                </a:gridCol>
                <a:gridCol w="312214">
                  <a:extLst>
                    <a:ext uri="{9D8B030D-6E8A-4147-A177-3AD203B41FA5}">
                      <a16:colId xmlns:a16="http://schemas.microsoft.com/office/drawing/2014/main" val="3602644841"/>
                    </a:ext>
                  </a:extLst>
                </a:gridCol>
                <a:gridCol w="312214">
                  <a:extLst>
                    <a:ext uri="{9D8B030D-6E8A-4147-A177-3AD203B41FA5}">
                      <a16:colId xmlns:a16="http://schemas.microsoft.com/office/drawing/2014/main" val="1574469419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Monetary </a:t>
                      </a:r>
                      <a:r>
                        <a:rPr lang="ja-JP" altLang="en-US" sz="1000" dirty="0">
                          <a:solidFill>
                            <a:schemeClr val="bg1"/>
                          </a:solidFill>
                        </a:rPr>
                        <a:t>購入金額</a:t>
                      </a:r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M1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M2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M3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M4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30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40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50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60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4283475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EE85489-3854-4AAF-AD5F-E5359FD0DB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5050054"/>
              </p:ext>
            </p:extLst>
          </p:nvPr>
        </p:nvGraphicFramePr>
        <p:xfrm>
          <a:off x="2084801" y="1501782"/>
          <a:ext cx="4773199" cy="47524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3401">
                  <a:extLst>
                    <a:ext uri="{9D8B030D-6E8A-4147-A177-3AD203B41FA5}">
                      <a16:colId xmlns:a16="http://schemas.microsoft.com/office/drawing/2014/main" val="2114112815"/>
                    </a:ext>
                  </a:extLst>
                </a:gridCol>
                <a:gridCol w="331870">
                  <a:extLst>
                    <a:ext uri="{9D8B030D-6E8A-4147-A177-3AD203B41FA5}">
                      <a16:colId xmlns:a16="http://schemas.microsoft.com/office/drawing/2014/main" val="3597425585"/>
                    </a:ext>
                  </a:extLst>
                </a:gridCol>
                <a:gridCol w="125476">
                  <a:extLst>
                    <a:ext uri="{9D8B030D-6E8A-4147-A177-3AD203B41FA5}">
                      <a16:colId xmlns:a16="http://schemas.microsoft.com/office/drawing/2014/main" val="2171589465"/>
                    </a:ext>
                  </a:extLst>
                </a:gridCol>
                <a:gridCol w="725449">
                  <a:extLst>
                    <a:ext uri="{9D8B030D-6E8A-4147-A177-3AD203B41FA5}">
                      <a16:colId xmlns:a16="http://schemas.microsoft.com/office/drawing/2014/main" val="1246374544"/>
                    </a:ext>
                  </a:extLst>
                </a:gridCol>
                <a:gridCol w="852671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696926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696926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696926">
                  <a:extLst>
                    <a:ext uri="{9D8B030D-6E8A-4147-A177-3AD203B41FA5}">
                      <a16:colId xmlns:a16="http://schemas.microsoft.com/office/drawing/2014/main" val="4269026170"/>
                    </a:ext>
                  </a:extLst>
                </a:gridCol>
                <a:gridCol w="243370">
                  <a:extLst>
                    <a:ext uri="{9D8B030D-6E8A-4147-A177-3AD203B41FA5}">
                      <a16:colId xmlns:a16="http://schemas.microsoft.com/office/drawing/2014/main" val="968607964"/>
                    </a:ext>
                  </a:extLst>
                </a:gridCol>
                <a:gridCol w="210184">
                  <a:extLst>
                    <a:ext uri="{9D8B030D-6E8A-4147-A177-3AD203B41FA5}">
                      <a16:colId xmlns:a16="http://schemas.microsoft.com/office/drawing/2014/main" val="421392548"/>
                    </a:ext>
                  </a:extLst>
                </a:gridCol>
              </a:tblGrid>
              <a:tr h="330650">
                <a:tc gridSpan="10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RFM (No. of members) (vs LY)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1315535"/>
                  </a:ext>
                </a:extLst>
              </a:tr>
              <a:tr h="178098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6049477"/>
                  </a:ext>
                </a:extLst>
              </a:tr>
              <a:tr h="350611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F5B43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200" dirty="0">
                          <a:solidFill>
                            <a:srgbClr val="F5B43F"/>
                          </a:solidFill>
                        </a:rPr>
                        <a:t>◀</a:t>
                      </a:r>
                      <a:endParaRPr lang="en-US" sz="1200" dirty="0">
                        <a:solidFill>
                          <a:srgbClr val="F5B43F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R1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R2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R3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R4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ja-JP" altLang="en-US" sz="1200" dirty="0">
                          <a:solidFill>
                            <a:srgbClr val="F5B43F"/>
                          </a:solidFill>
                        </a:rPr>
                        <a:t>▶</a:t>
                      </a:r>
                      <a:endParaRPr lang="en-US" sz="1200" dirty="0">
                        <a:solidFill>
                          <a:srgbClr val="F5B43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2810953"/>
                  </a:ext>
                </a:extLst>
              </a:tr>
              <a:tr h="178098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 dirty="0">
                          <a:solidFill>
                            <a:srgbClr val="FFC000"/>
                          </a:solidFill>
                        </a:rPr>
                        <a:t>▲</a:t>
                      </a:r>
                      <a:endParaRPr lang="en-US" sz="1200" dirty="0">
                        <a:solidFill>
                          <a:srgbClr val="FFC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8987615"/>
                  </a:ext>
                </a:extLst>
              </a:tr>
              <a:tr h="716971"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11334F"/>
                          </a:solidFill>
                        </a:rPr>
                        <a:t> F4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+1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1,100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+10</a:t>
                      </a: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500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250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+20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12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+5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716971"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11334F"/>
                          </a:solidFill>
                        </a:rPr>
                        <a:t>F3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110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350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-10</a:t>
                      </a: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320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+15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250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+5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41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+20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716971"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11334F"/>
                          </a:solidFill>
                        </a:rPr>
                        <a:t>F2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207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+15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750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-100</a:t>
                      </a: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550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+30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221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+15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4C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315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+10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4C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8643557"/>
                  </a:ext>
                </a:extLst>
              </a:tr>
              <a:tr h="716971"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11334F"/>
                          </a:solidFill>
                        </a:rPr>
                        <a:t>F1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310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-55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210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-20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130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114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-10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312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-10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6825374"/>
                  </a:ext>
                </a:extLst>
              </a:tr>
              <a:tr h="259176"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 dirty="0">
                          <a:solidFill>
                            <a:srgbClr val="FFC000"/>
                          </a:solidFill>
                        </a:rPr>
                        <a:t>▼</a:t>
                      </a:r>
                      <a:endParaRPr lang="en-US" sz="1200" dirty="0">
                        <a:solidFill>
                          <a:srgbClr val="FFC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7066897"/>
                  </a:ext>
                </a:extLst>
              </a:tr>
              <a:tr h="578394">
                <a:tc gridSpan="10"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 </a:t>
                      </a:r>
                      <a:r>
                        <a:rPr lang="en-US" sz="1200" dirty="0">
                          <a:solidFill>
                            <a:srgbClr val="8FAADC"/>
                          </a:solidFill>
                        </a:rPr>
                        <a:t> </a:t>
                      </a:r>
                      <a:r>
                        <a:rPr lang="ja-JP" altLang="en-US" sz="1200" dirty="0">
                          <a:solidFill>
                            <a:srgbClr val="8FAADC"/>
                          </a:solidFill>
                        </a:rPr>
                        <a:t>■ </a:t>
                      </a:r>
                      <a:r>
                        <a:rPr lang="en-US" altLang="ja-JP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Platinum  </a:t>
                      </a:r>
                      <a:r>
                        <a:rPr lang="ja-JP" altLang="en-US" sz="1200" dirty="0">
                          <a:solidFill>
                            <a:srgbClr val="B4C7E7"/>
                          </a:solidFill>
                        </a:rPr>
                        <a:t>■</a:t>
                      </a:r>
                      <a:r>
                        <a:rPr lang="ja-JP" alt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en-US" altLang="ja-JP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Gold  </a:t>
                      </a:r>
                      <a:r>
                        <a:rPr lang="ja-JP" altLang="en-US" sz="1200" dirty="0">
                          <a:solidFill>
                            <a:srgbClr val="DAE3F3"/>
                          </a:solidFill>
                        </a:rPr>
                        <a:t>■ </a:t>
                      </a:r>
                      <a:r>
                        <a:rPr lang="en-US" altLang="ja-JP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Silver </a:t>
                      </a:r>
                      <a:r>
                        <a:rPr lang="en-US" altLang="ja-JP" sz="1200" dirty="0">
                          <a:solidFill>
                            <a:srgbClr val="F2F2F2"/>
                          </a:solidFill>
                        </a:rPr>
                        <a:t> </a:t>
                      </a:r>
                      <a:r>
                        <a:rPr lang="ja-JP" altLang="en-US" sz="12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■ </a:t>
                      </a:r>
                      <a:r>
                        <a:rPr lang="en-US" altLang="ja-JP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Bronze  </a:t>
                      </a:r>
                    </a:p>
                    <a:p>
                      <a:pPr algn="l"/>
                      <a:r>
                        <a:rPr lang="en-US" altLang="ja-JP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  </a:t>
                      </a:r>
                      <a:r>
                        <a:rPr lang="ja-JP" altLang="en-US" sz="12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■</a:t>
                      </a:r>
                      <a:r>
                        <a:rPr lang="ja-JP" alt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en-US" altLang="ja-JP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Churn</a:t>
                      </a:r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FFC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5607706"/>
                  </a:ext>
                </a:extLst>
              </a:tr>
            </a:tbl>
          </a:graphicData>
        </a:graphic>
      </p:graphicFrame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521BA5C7-C442-49DE-AF8F-C3AB234AB3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0709324"/>
              </p:ext>
            </p:extLst>
          </p:nvPr>
        </p:nvGraphicFramePr>
        <p:xfrm>
          <a:off x="6955121" y="1486307"/>
          <a:ext cx="3347279" cy="208134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47279">
                  <a:extLst>
                    <a:ext uri="{9D8B030D-6E8A-4147-A177-3AD203B41FA5}">
                      <a16:colId xmlns:a16="http://schemas.microsoft.com/office/drawing/2014/main" val="2114112815"/>
                    </a:ext>
                  </a:extLst>
                </a:gridCol>
              </a:tblGrid>
              <a:tr h="27718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Profiles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プロフィール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1315535"/>
                  </a:ext>
                </a:extLst>
              </a:tr>
              <a:tr h="1804160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6049477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9A84FEA6-3FF4-4AC1-9F75-18E604AB14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4272901"/>
              </p:ext>
            </p:extLst>
          </p:nvPr>
        </p:nvGraphicFramePr>
        <p:xfrm>
          <a:off x="6987779" y="3736669"/>
          <a:ext cx="3347279" cy="251604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47279">
                  <a:extLst>
                    <a:ext uri="{9D8B030D-6E8A-4147-A177-3AD203B41FA5}">
                      <a16:colId xmlns:a16="http://schemas.microsoft.com/office/drawing/2014/main" val="2114112815"/>
                    </a:ext>
                  </a:extLst>
                </a:gridCol>
              </a:tblGrid>
              <a:tr h="2253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Behavior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行動  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(Product Contribution)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1315535"/>
                  </a:ext>
                </a:extLst>
              </a:tr>
              <a:tr h="2290650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6049477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15DAA019-8601-4AE8-844C-CE648C0D5332}"/>
              </a:ext>
            </a:extLst>
          </p:cNvPr>
          <p:cNvSpPr txBox="1"/>
          <p:nvPr/>
        </p:nvSpPr>
        <p:spPr>
          <a:xfrm>
            <a:off x="5064217" y="5285766"/>
            <a:ext cx="1879733" cy="92027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noAutofit/>
          </a:bodyPr>
          <a:lstStyle/>
          <a:p>
            <a:r>
              <a:rPr lang="en-US" sz="1600" dirty="0"/>
              <a:t>Get full list</a:t>
            </a:r>
          </a:p>
          <a:p>
            <a:r>
              <a:rPr lang="en-US" sz="1600" dirty="0"/>
              <a:t>For target marketing</a:t>
            </a:r>
            <a:endParaRPr lang="en-US" altLang="ja-JP" sz="1600" dirty="0"/>
          </a:p>
          <a:p>
            <a:endParaRPr lang="en-US" sz="400" dirty="0"/>
          </a:p>
          <a:p>
            <a:r>
              <a:rPr lang="en-US" sz="1600" i="0" u="none" strike="noStrike" kern="1200" dirty="0">
                <a:solidFill>
                  <a:srgbClr val="01557A"/>
                </a:solidFill>
                <a:effectLst/>
              </a:rPr>
              <a:t>ℹ get Details</a:t>
            </a:r>
            <a:endParaRPr lang="en-US" sz="1600" dirty="0">
              <a:solidFill>
                <a:srgbClr val="01557A"/>
              </a:solidFill>
            </a:endParaRPr>
          </a:p>
        </p:txBody>
      </p:sp>
      <p:pic>
        <p:nvPicPr>
          <p:cNvPr id="13" name="Picture 6">
            <a:extLst>
              <a:ext uri="{FF2B5EF4-FFF2-40B4-BE49-F238E27FC236}">
                <a16:creationId xmlns:a16="http://schemas.microsoft.com/office/drawing/2014/main" id="{2E12FB46-5B01-4BA6-A253-997BB7F0D2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0147" y="5186964"/>
            <a:ext cx="338509" cy="338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DA84AC06-34E1-430D-9EEC-AF67EEFF67BB}"/>
              </a:ext>
            </a:extLst>
          </p:cNvPr>
          <p:cNvGrpSpPr/>
          <p:nvPr/>
        </p:nvGrpSpPr>
        <p:grpSpPr>
          <a:xfrm>
            <a:off x="7251265" y="2238416"/>
            <a:ext cx="948610" cy="956559"/>
            <a:chOff x="10765971" y="1808412"/>
            <a:chExt cx="948610" cy="988674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2C7FDE4D-9966-4D8F-A298-B7F664B01AC8}"/>
                </a:ext>
              </a:extLst>
            </p:cNvPr>
            <p:cNvSpPr/>
            <p:nvPr/>
          </p:nvSpPr>
          <p:spPr>
            <a:xfrm>
              <a:off x="10765971" y="1808412"/>
              <a:ext cx="948610" cy="98867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9" name="Partial Circle 18">
              <a:extLst>
                <a:ext uri="{FF2B5EF4-FFF2-40B4-BE49-F238E27FC236}">
                  <a16:creationId xmlns:a16="http://schemas.microsoft.com/office/drawing/2014/main" id="{3A9A7C0F-E8D4-4464-B134-7D108D186653}"/>
                </a:ext>
              </a:extLst>
            </p:cNvPr>
            <p:cNvSpPr/>
            <p:nvPr/>
          </p:nvSpPr>
          <p:spPr>
            <a:xfrm>
              <a:off x="10765971" y="1808412"/>
              <a:ext cx="948610" cy="988674"/>
            </a:xfrm>
            <a:prstGeom prst="pie">
              <a:avLst>
                <a:gd name="adj1" fmla="val 0"/>
                <a:gd name="adj2" fmla="val 13324949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A91D0704-2BE4-42F7-9649-AE19BF1A8A53}"/>
              </a:ext>
            </a:extLst>
          </p:cNvPr>
          <p:cNvSpPr txBox="1"/>
          <p:nvPr/>
        </p:nvSpPr>
        <p:spPr>
          <a:xfrm>
            <a:off x="7767474" y="1887975"/>
            <a:ext cx="5371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Male</a:t>
            </a:r>
          </a:p>
          <a:p>
            <a:pPr algn="ctr"/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38%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6B052B0-98E3-4DF0-849D-E8C3D2433069}"/>
              </a:ext>
            </a:extLst>
          </p:cNvPr>
          <p:cNvSpPr txBox="1"/>
          <p:nvPr/>
        </p:nvSpPr>
        <p:spPr>
          <a:xfrm>
            <a:off x="6932261" y="3030894"/>
            <a:ext cx="65474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Female</a:t>
            </a:r>
          </a:p>
          <a:p>
            <a:pPr algn="ctr"/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62%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A6F27066-5BF0-4E67-87F3-0077C204C212}"/>
              </a:ext>
            </a:extLst>
          </p:cNvPr>
          <p:cNvGrpSpPr/>
          <p:nvPr/>
        </p:nvGrpSpPr>
        <p:grpSpPr>
          <a:xfrm>
            <a:off x="8666875" y="2046355"/>
            <a:ext cx="268597" cy="1279912"/>
            <a:chOff x="8243071" y="2181497"/>
            <a:chExt cx="295457" cy="1407905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147B0EC3-BD5A-4370-A5B9-E80E78C65DAB}"/>
                </a:ext>
              </a:extLst>
            </p:cNvPr>
            <p:cNvSpPr/>
            <p:nvPr/>
          </p:nvSpPr>
          <p:spPr>
            <a:xfrm>
              <a:off x="8243071" y="2181497"/>
              <a:ext cx="295457" cy="1407905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A70650E1-5D58-431A-8BDA-9F6AC8502DC9}"/>
                </a:ext>
              </a:extLst>
            </p:cNvPr>
            <p:cNvSpPr/>
            <p:nvPr/>
          </p:nvSpPr>
          <p:spPr>
            <a:xfrm>
              <a:off x="8243071" y="2684596"/>
              <a:ext cx="295457" cy="90480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60%</a:t>
              </a: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2F10756E-CEDF-498E-BA25-BA8698ACBDC2}"/>
              </a:ext>
            </a:extLst>
          </p:cNvPr>
          <p:cNvGrpSpPr/>
          <p:nvPr/>
        </p:nvGrpSpPr>
        <p:grpSpPr>
          <a:xfrm>
            <a:off x="9043693" y="2046355"/>
            <a:ext cx="268597" cy="1279912"/>
            <a:chOff x="8243071" y="2181497"/>
            <a:chExt cx="295457" cy="1407905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4349099B-0A72-472C-9826-3C78D227121E}"/>
                </a:ext>
              </a:extLst>
            </p:cNvPr>
            <p:cNvSpPr/>
            <p:nvPr/>
          </p:nvSpPr>
          <p:spPr>
            <a:xfrm>
              <a:off x="8243071" y="2181497"/>
              <a:ext cx="295457" cy="1407905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B8BAEF53-1A5C-45A8-8948-D10B5F2791B2}"/>
                </a:ext>
              </a:extLst>
            </p:cNvPr>
            <p:cNvSpPr/>
            <p:nvPr/>
          </p:nvSpPr>
          <p:spPr>
            <a:xfrm>
              <a:off x="8243071" y="2525078"/>
              <a:ext cx="295457" cy="106432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70%</a:t>
              </a: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D4DD92D1-7342-4A3D-9AF5-8AAC392A0024}"/>
              </a:ext>
            </a:extLst>
          </p:cNvPr>
          <p:cNvGrpSpPr/>
          <p:nvPr/>
        </p:nvGrpSpPr>
        <p:grpSpPr>
          <a:xfrm>
            <a:off x="9433722" y="2046355"/>
            <a:ext cx="268597" cy="1279912"/>
            <a:chOff x="8243071" y="2181497"/>
            <a:chExt cx="295457" cy="1407905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279E96A2-C9FB-4812-8C54-5B6E30454BB3}"/>
                </a:ext>
              </a:extLst>
            </p:cNvPr>
            <p:cNvSpPr/>
            <p:nvPr/>
          </p:nvSpPr>
          <p:spPr>
            <a:xfrm>
              <a:off x="8243071" y="2181497"/>
              <a:ext cx="295457" cy="1407905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61989F6C-FDDA-4F6E-AB34-48609AD3755A}"/>
                </a:ext>
              </a:extLst>
            </p:cNvPr>
            <p:cNvSpPr/>
            <p:nvPr/>
          </p:nvSpPr>
          <p:spPr>
            <a:xfrm>
              <a:off x="8243071" y="2840261"/>
              <a:ext cx="295457" cy="749141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50%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F9C98C9B-6E45-4046-8CE4-66C8DA23B9ED}"/>
              </a:ext>
            </a:extLst>
          </p:cNvPr>
          <p:cNvGrpSpPr/>
          <p:nvPr/>
        </p:nvGrpSpPr>
        <p:grpSpPr>
          <a:xfrm>
            <a:off x="9820633" y="2046355"/>
            <a:ext cx="268597" cy="1279912"/>
            <a:chOff x="8243071" y="2181497"/>
            <a:chExt cx="295457" cy="1407905"/>
          </a:xfrm>
        </p:grpSpPr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09FC20C7-32B5-40AC-8937-460FFD42688D}"/>
                </a:ext>
              </a:extLst>
            </p:cNvPr>
            <p:cNvSpPr/>
            <p:nvPr/>
          </p:nvSpPr>
          <p:spPr>
            <a:xfrm>
              <a:off x="8243071" y="2181497"/>
              <a:ext cx="295457" cy="1407905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BB7F9FBE-B3CB-46E1-8EFF-DC9761EC2DC8}"/>
                </a:ext>
              </a:extLst>
            </p:cNvPr>
            <p:cNvSpPr/>
            <p:nvPr/>
          </p:nvSpPr>
          <p:spPr>
            <a:xfrm>
              <a:off x="8243071" y="3106737"/>
              <a:ext cx="295457" cy="48266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30%</a:t>
              </a: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F93BE8D7-8ECD-48CC-A5D1-70902A6CDB6A}"/>
              </a:ext>
            </a:extLst>
          </p:cNvPr>
          <p:cNvSpPr txBox="1"/>
          <p:nvPr/>
        </p:nvSpPr>
        <p:spPr>
          <a:xfrm>
            <a:off x="8601121" y="3284337"/>
            <a:ext cx="160404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20’s    30’s    40’s    50’s</a:t>
            </a:r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3DBEB2B-FA5A-4A1A-B0E0-78529A6EAA42}"/>
              </a:ext>
            </a:extLst>
          </p:cNvPr>
          <p:cNvSpPr txBox="1"/>
          <p:nvPr/>
        </p:nvSpPr>
        <p:spPr>
          <a:xfrm>
            <a:off x="9070270" y="1736527"/>
            <a:ext cx="53719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Age</a:t>
            </a:r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62AF9F97-2B49-43F6-9FE5-A1BE44A178ED}"/>
              </a:ext>
            </a:extLst>
          </p:cNvPr>
          <p:cNvCxnSpPr>
            <a:cxnSpLocks/>
          </p:cNvCxnSpPr>
          <p:nvPr/>
        </p:nvCxnSpPr>
        <p:spPr>
          <a:xfrm>
            <a:off x="7477457" y="5955626"/>
            <a:ext cx="2760369" cy="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EB4D63C4-0B4A-43A3-921B-4EA036581585}"/>
              </a:ext>
            </a:extLst>
          </p:cNvPr>
          <p:cNvCxnSpPr>
            <a:cxnSpLocks/>
          </p:cNvCxnSpPr>
          <p:nvPr/>
        </p:nvCxnSpPr>
        <p:spPr>
          <a:xfrm flipV="1">
            <a:off x="7477457" y="4247080"/>
            <a:ext cx="0" cy="1708547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65279C80-AB38-40DB-A8D9-46E7B03004DA}"/>
              </a:ext>
            </a:extLst>
          </p:cNvPr>
          <p:cNvSpPr txBox="1"/>
          <p:nvPr/>
        </p:nvSpPr>
        <p:spPr>
          <a:xfrm>
            <a:off x="8205706" y="5983067"/>
            <a:ext cx="139333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Value</a:t>
            </a:r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71707AFC-FD1B-45F9-A36B-45F36D72E0D5}"/>
              </a:ext>
            </a:extLst>
          </p:cNvPr>
          <p:cNvSpPr txBox="1"/>
          <p:nvPr/>
        </p:nvSpPr>
        <p:spPr>
          <a:xfrm>
            <a:off x="6743824" y="3949879"/>
            <a:ext cx="139333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Frequency</a:t>
            </a:r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2051" name="Straight Connector 2050">
            <a:extLst>
              <a:ext uri="{FF2B5EF4-FFF2-40B4-BE49-F238E27FC236}">
                <a16:creationId xmlns:a16="http://schemas.microsoft.com/office/drawing/2014/main" id="{091F6916-3C59-4D9D-BCF6-CF1BE9C8653B}"/>
              </a:ext>
            </a:extLst>
          </p:cNvPr>
          <p:cNvCxnSpPr>
            <a:cxnSpLocks/>
          </p:cNvCxnSpPr>
          <p:nvPr/>
        </p:nvCxnSpPr>
        <p:spPr>
          <a:xfrm flipV="1">
            <a:off x="8812059" y="4226878"/>
            <a:ext cx="0" cy="1728749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319161A6-9B9B-46D9-AFFC-3CC0F617B50C}"/>
              </a:ext>
            </a:extLst>
          </p:cNvPr>
          <p:cNvCxnSpPr>
            <a:cxnSpLocks/>
          </p:cNvCxnSpPr>
          <p:nvPr/>
        </p:nvCxnSpPr>
        <p:spPr>
          <a:xfrm flipH="1">
            <a:off x="7477456" y="5017551"/>
            <a:ext cx="2629743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id="{066EC914-E188-436D-AB30-7A8127EC5FB1}"/>
              </a:ext>
            </a:extLst>
          </p:cNvPr>
          <p:cNvSpPr/>
          <p:nvPr/>
        </p:nvSpPr>
        <p:spPr>
          <a:xfrm>
            <a:off x="7944232" y="5001427"/>
            <a:ext cx="439906" cy="445259"/>
          </a:xfrm>
          <a:prstGeom prst="ellipse">
            <a:avLst/>
          </a:prstGeom>
          <a:solidFill>
            <a:srgbClr val="B4C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1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Product3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DF48EEB5-09B8-4778-9462-364F86520C20}"/>
              </a:ext>
            </a:extLst>
          </p:cNvPr>
          <p:cNvSpPr/>
          <p:nvPr/>
        </p:nvSpPr>
        <p:spPr>
          <a:xfrm>
            <a:off x="8683600" y="4428887"/>
            <a:ext cx="300462" cy="304118"/>
          </a:xfrm>
          <a:prstGeom prst="ellipse">
            <a:avLst/>
          </a:prstGeom>
          <a:solidFill>
            <a:srgbClr val="F5B4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1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Product1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85866BDD-47A9-40A7-BC3A-741E95465705}"/>
              </a:ext>
            </a:extLst>
          </p:cNvPr>
          <p:cNvSpPr/>
          <p:nvPr/>
        </p:nvSpPr>
        <p:spPr>
          <a:xfrm>
            <a:off x="9420168" y="4372314"/>
            <a:ext cx="439907" cy="445259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1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Product2</a:t>
            </a: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E23E7634-6362-4D74-B6B8-6B5D169D5E66}"/>
              </a:ext>
            </a:extLst>
          </p:cNvPr>
          <p:cNvSpPr/>
          <p:nvPr/>
        </p:nvSpPr>
        <p:spPr>
          <a:xfrm>
            <a:off x="9027099" y="5183125"/>
            <a:ext cx="585516" cy="592640"/>
          </a:xfrm>
          <a:prstGeom prst="ellipse">
            <a:avLst/>
          </a:prstGeom>
          <a:solidFill>
            <a:srgbClr val="DAE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1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Product4</a:t>
            </a:r>
          </a:p>
        </p:txBody>
      </p:sp>
      <p:sp>
        <p:nvSpPr>
          <p:cNvPr id="2057" name="TextBox 2056">
            <a:extLst>
              <a:ext uri="{FF2B5EF4-FFF2-40B4-BE49-F238E27FC236}">
                <a16:creationId xmlns:a16="http://schemas.microsoft.com/office/drawing/2014/main" id="{B5A310E6-28C1-4215-8207-6F7C00BEC82F}"/>
              </a:ext>
            </a:extLst>
          </p:cNvPr>
          <p:cNvSpPr txBox="1"/>
          <p:nvPr/>
        </p:nvSpPr>
        <p:spPr>
          <a:xfrm>
            <a:off x="2005064" y="4443720"/>
            <a:ext cx="929581" cy="33759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noAutofit/>
          </a:bodyPr>
          <a:lstStyle/>
          <a:p>
            <a:r>
              <a:rPr lang="en-US" sz="1600" dirty="0">
                <a:solidFill>
                  <a:srgbClr val="01557A"/>
                </a:solidFill>
              </a:rPr>
              <a:t>Editable</a:t>
            </a:r>
          </a:p>
        </p:txBody>
      </p:sp>
      <p:pic>
        <p:nvPicPr>
          <p:cNvPr id="2056" name="Picture 6">
            <a:extLst>
              <a:ext uri="{FF2B5EF4-FFF2-40B4-BE49-F238E27FC236}">
                <a16:creationId xmlns:a16="http://schemas.microsoft.com/office/drawing/2014/main" id="{D9214ACE-C563-435E-ADBC-9816064992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0556" y="4247080"/>
            <a:ext cx="338509" cy="338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51F304EE-8CD3-484F-BA24-9C246306E4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7156385"/>
              </p:ext>
            </p:extLst>
          </p:nvPr>
        </p:nvGraphicFramePr>
        <p:xfrm>
          <a:off x="2064565" y="1035078"/>
          <a:ext cx="8181390" cy="3104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18121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1273628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1806676">
                  <a:extLst>
                    <a:ext uri="{9D8B030D-6E8A-4147-A177-3AD203B41FA5}">
                      <a16:colId xmlns:a16="http://schemas.microsoft.com/office/drawing/2014/main" val="1933992954"/>
                    </a:ext>
                  </a:extLst>
                </a:gridCol>
                <a:gridCol w="1363565">
                  <a:extLst>
                    <a:ext uri="{9D8B030D-6E8A-4147-A177-3AD203B41FA5}">
                      <a16:colId xmlns:a16="http://schemas.microsoft.com/office/drawing/2014/main" val="2957481507"/>
                    </a:ext>
                  </a:extLst>
                </a:gridCol>
              </a:tblGrid>
              <a:tr h="31049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RFM 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Sales Decomposition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Market Basket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Churn Analysis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Promotion Effectiveness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Customer Journey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139903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>
            <a:extLst>
              <a:ext uri="{FF2B5EF4-FFF2-40B4-BE49-F238E27FC236}">
                <a16:creationId xmlns:a16="http://schemas.microsoft.com/office/drawing/2014/main" id="{A674EE25-7E54-4335-B387-54ECA105D529}"/>
              </a:ext>
            </a:extLst>
          </p:cNvPr>
          <p:cNvSpPr/>
          <p:nvPr/>
        </p:nvSpPr>
        <p:spPr>
          <a:xfrm>
            <a:off x="4346442" y="4352473"/>
            <a:ext cx="1612367" cy="148649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D0B6E6C3-D6C2-4CF4-AB8C-548AA4E705D1}"/>
              </a:ext>
            </a:extLst>
          </p:cNvPr>
          <p:cNvSpPr/>
          <p:nvPr/>
        </p:nvSpPr>
        <p:spPr>
          <a:xfrm>
            <a:off x="221346" y="4342727"/>
            <a:ext cx="1361935" cy="148649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E3FE335B-1C22-40C5-B0CF-0C97FEE84BE1}"/>
              </a:ext>
            </a:extLst>
          </p:cNvPr>
          <p:cNvSpPr/>
          <p:nvPr/>
        </p:nvSpPr>
        <p:spPr>
          <a:xfrm>
            <a:off x="1664004" y="4343640"/>
            <a:ext cx="2606480" cy="149266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F71B5628-FA9B-40CD-8E57-28276BC84A93}"/>
              </a:ext>
            </a:extLst>
          </p:cNvPr>
          <p:cNvSpPr txBox="1"/>
          <p:nvPr/>
        </p:nvSpPr>
        <p:spPr>
          <a:xfrm>
            <a:off x="4397663" y="5591645"/>
            <a:ext cx="1509925" cy="189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RFM Parameter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1050592D-EB4A-4F2E-B041-FC122363C806}"/>
              </a:ext>
            </a:extLst>
          </p:cNvPr>
          <p:cNvSpPr txBox="1"/>
          <p:nvPr/>
        </p:nvSpPr>
        <p:spPr>
          <a:xfrm>
            <a:off x="1747101" y="5563402"/>
            <a:ext cx="2474795" cy="2116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Cloud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2CA718D-F23D-48FE-8E81-97A8125A7BFC}"/>
              </a:ext>
            </a:extLst>
          </p:cNvPr>
          <p:cNvSpPr txBox="1"/>
          <p:nvPr/>
        </p:nvSpPr>
        <p:spPr>
          <a:xfrm>
            <a:off x="272566" y="5563401"/>
            <a:ext cx="1272411" cy="2116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Local + Cloud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1D383419-3313-4E48-BAAD-3C7E0D5BB115}"/>
              </a:ext>
            </a:extLst>
          </p:cNvPr>
          <p:cNvSpPr txBox="1"/>
          <p:nvPr/>
        </p:nvSpPr>
        <p:spPr>
          <a:xfrm>
            <a:off x="305559" y="5126916"/>
            <a:ext cx="515974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SSMS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73DE01BD-AD2C-451B-8A7F-99047B89B6E2}"/>
              </a:ext>
            </a:extLst>
          </p:cNvPr>
          <p:cNvSpPr txBox="1"/>
          <p:nvPr/>
        </p:nvSpPr>
        <p:spPr>
          <a:xfrm>
            <a:off x="217856" y="4336866"/>
            <a:ext cx="1361935" cy="2017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DEV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E6869CBE-E15B-4F94-906B-23A7A57C4C2C}"/>
              </a:ext>
            </a:extLst>
          </p:cNvPr>
          <p:cNvSpPr txBox="1"/>
          <p:nvPr/>
        </p:nvSpPr>
        <p:spPr>
          <a:xfrm>
            <a:off x="1672625" y="4336866"/>
            <a:ext cx="2598042" cy="18774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OPS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6F64931B-667D-4F8D-B3A2-CCC7A75D0FAA}"/>
              </a:ext>
            </a:extLst>
          </p:cNvPr>
          <p:cNvSpPr txBox="1"/>
          <p:nvPr/>
        </p:nvSpPr>
        <p:spPr>
          <a:xfrm>
            <a:off x="4342952" y="4330781"/>
            <a:ext cx="1619347" cy="1938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USER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35A25F2B-20B6-4566-B91E-A31AFF860764}"/>
              </a:ext>
            </a:extLst>
          </p:cNvPr>
          <p:cNvSpPr txBox="1"/>
          <p:nvPr/>
        </p:nvSpPr>
        <p:spPr>
          <a:xfrm>
            <a:off x="208640" y="4105504"/>
            <a:ext cx="5758448" cy="1906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ENVIRONMENT ARCHETECTURE</a:t>
            </a:r>
          </a:p>
        </p:txBody>
      </p:sp>
      <p:pic>
        <p:nvPicPr>
          <p:cNvPr id="84" name="Picture 83">
            <a:extLst>
              <a:ext uri="{FF2B5EF4-FFF2-40B4-BE49-F238E27FC236}">
                <a16:creationId xmlns:a16="http://schemas.microsoft.com/office/drawing/2014/main" id="{6632BB13-28D5-4DCC-9D0B-6FED734EFF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3494" y="4733016"/>
            <a:ext cx="350434" cy="33334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id="{E2FF7937-070C-40FC-9B1A-807F1A3E71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39172" y="4708542"/>
            <a:ext cx="357814" cy="357814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E870CDD1-B0E0-4591-A9B3-092AD87A47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395" y="4733016"/>
            <a:ext cx="350434" cy="333340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id="{B81C4D8B-4DD3-4CD9-8A49-F41749F304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797333" y="4708542"/>
            <a:ext cx="357814" cy="357814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:a16="http://schemas.microsoft.com/office/drawing/2014/main" id="{6B0DB788-023A-4435-91F7-3B47B085068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475689" y="4708542"/>
            <a:ext cx="357814" cy="357814"/>
          </a:xfrm>
          <a:prstGeom prst="rect">
            <a:avLst/>
          </a:prstGeom>
        </p:spPr>
      </p:pic>
      <p:sp>
        <p:nvSpPr>
          <p:cNvPr id="94" name="TextBox 93">
            <a:extLst>
              <a:ext uri="{FF2B5EF4-FFF2-40B4-BE49-F238E27FC236}">
                <a16:creationId xmlns:a16="http://schemas.microsoft.com/office/drawing/2014/main" id="{168EF489-951B-4EAB-8960-9D39D29A361B}"/>
              </a:ext>
            </a:extLst>
          </p:cNvPr>
          <p:cNvSpPr txBox="1"/>
          <p:nvPr/>
        </p:nvSpPr>
        <p:spPr>
          <a:xfrm>
            <a:off x="4522556" y="5126916"/>
            <a:ext cx="755437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Power BI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06DD0A93-F87D-43F2-87D6-CFB045B16294}"/>
              </a:ext>
            </a:extLst>
          </p:cNvPr>
          <p:cNvSpPr txBox="1"/>
          <p:nvPr/>
        </p:nvSpPr>
        <p:spPr>
          <a:xfrm>
            <a:off x="1723724" y="5126916"/>
            <a:ext cx="476250" cy="35781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Blob</a:t>
            </a:r>
          </a:p>
          <a:p>
            <a:pPr algn="ctr"/>
            <a:r>
              <a:rPr lang="en-US" sz="900" dirty="0"/>
              <a:t>Storage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D4140440-AB0E-46A1-98B1-A2EEDE4B2C30}"/>
              </a:ext>
            </a:extLst>
          </p:cNvPr>
          <p:cNvSpPr txBox="1"/>
          <p:nvPr/>
        </p:nvSpPr>
        <p:spPr>
          <a:xfrm>
            <a:off x="2424487" y="5126916"/>
            <a:ext cx="426425" cy="31071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Data </a:t>
            </a:r>
          </a:p>
          <a:p>
            <a:pPr algn="ctr"/>
            <a:r>
              <a:rPr lang="en-US" sz="900" dirty="0"/>
              <a:t>Factory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D8CC5F99-FB3A-4848-A589-7AFE86C2F3F7}"/>
              </a:ext>
            </a:extLst>
          </p:cNvPr>
          <p:cNvSpPr txBox="1"/>
          <p:nvPr/>
        </p:nvSpPr>
        <p:spPr>
          <a:xfrm>
            <a:off x="3731422" y="5126917"/>
            <a:ext cx="426425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SQL </a:t>
            </a:r>
          </a:p>
          <a:p>
            <a:pPr algn="ctr"/>
            <a:r>
              <a:rPr lang="en-US" sz="900" dirty="0"/>
              <a:t>Server</a:t>
            </a:r>
          </a:p>
        </p:txBody>
      </p:sp>
      <p:pic>
        <p:nvPicPr>
          <p:cNvPr id="102" name="Picture 2" descr="SQL Server Management Studioのダウンロードとインストール（SSMS ...">
            <a:extLst>
              <a:ext uri="{FF2B5EF4-FFF2-40B4-BE49-F238E27FC236}">
                <a16:creationId xmlns:a16="http://schemas.microsoft.com/office/drawing/2014/main" id="{7CECB3C0-9333-44C0-82C8-1CCB8B6125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953" y="4727151"/>
            <a:ext cx="333550" cy="339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" name="TextBox 103">
            <a:extLst>
              <a:ext uri="{FF2B5EF4-FFF2-40B4-BE49-F238E27FC236}">
                <a16:creationId xmlns:a16="http://schemas.microsoft.com/office/drawing/2014/main" id="{749FD95E-A37C-4B57-99A0-88A09469466B}"/>
              </a:ext>
            </a:extLst>
          </p:cNvPr>
          <p:cNvSpPr txBox="1"/>
          <p:nvPr/>
        </p:nvSpPr>
        <p:spPr>
          <a:xfrm>
            <a:off x="868240" y="5126916"/>
            <a:ext cx="567571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Power BI</a:t>
            </a:r>
          </a:p>
        </p:txBody>
      </p:sp>
      <p:pic>
        <p:nvPicPr>
          <p:cNvPr id="106" name="Picture 105">
            <a:extLst>
              <a:ext uri="{FF2B5EF4-FFF2-40B4-BE49-F238E27FC236}">
                <a16:creationId xmlns:a16="http://schemas.microsoft.com/office/drawing/2014/main" id="{27675112-F26E-4D11-930A-9AEBE83F7D6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64362" y="4727151"/>
            <a:ext cx="335057" cy="340095"/>
          </a:xfrm>
          <a:prstGeom prst="rect">
            <a:avLst/>
          </a:prstGeom>
        </p:spPr>
      </p:pic>
      <p:sp>
        <p:nvSpPr>
          <p:cNvPr id="108" name="TextBox 107">
            <a:extLst>
              <a:ext uri="{FF2B5EF4-FFF2-40B4-BE49-F238E27FC236}">
                <a16:creationId xmlns:a16="http://schemas.microsoft.com/office/drawing/2014/main" id="{E6F3AA6D-66D4-413F-A899-B9282A297CCC}"/>
              </a:ext>
            </a:extLst>
          </p:cNvPr>
          <p:cNvSpPr txBox="1"/>
          <p:nvPr/>
        </p:nvSpPr>
        <p:spPr>
          <a:xfrm>
            <a:off x="5054171" y="5126916"/>
            <a:ext cx="755437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DAX</a:t>
            </a:r>
          </a:p>
          <a:p>
            <a:pPr algn="ctr"/>
            <a:r>
              <a:rPr lang="en-US" sz="900" dirty="0"/>
              <a:t>Language</a:t>
            </a:r>
          </a:p>
        </p:txBody>
      </p:sp>
      <p:pic>
        <p:nvPicPr>
          <p:cNvPr id="110" name="Picture 109">
            <a:extLst>
              <a:ext uri="{FF2B5EF4-FFF2-40B4-BE49-F238E27FC236}">
                <a16:creationId xmlns:a16="http://schemas.microsoft.com/office/drawing/2014/main" id="{B166D3EF-D094-4E89-907D-FBC5BA162C6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3448" y="4745218"/>
            <a:ext cx="440454" cy="440454"/>
          </a:xfrm>
          <a:prstGeom prst="rect">
            <a:avLst/>
          </a:prstGeom>
        </p:spPr>
      </p:pic>
      <p:sp>
        <p:nvSpPr>
          <p:cNvPr id="112" name="TextBox 111">
            <a:extLst>
              <a:ext uri="{FF2B5EF4-FFF2-40B4-BE49-F238E27FC236}">
                <a16:creationId xmlns:a16="http://schemas.microsoft.com/office/drawing/2014/main" id="{490ACE3D-6ED2-45F8-949D-C65D92D82A8B}"/>
              </a:ext>
            </a:extLst>
          </p:cNvPr>
          <p:cNvSpPr txBox="1"/>
          <p:nvPr/>
        </p:nvSpPr>
        <p:spPr>
          <a:xfrm>
            <a:off x="3081814" y="5222003"/>
            <a:ext cx="426425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SSAS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4198451-9BF0-436F-834F-2116C2DD3E1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04208" y="385864"/>
            <a:ext cx="5764045" cy="3726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2331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65D9389-1357-410A-A021-9AA11942E894}"/>
              </a:ext>
            </a:extLst>
          </p:cNvPr>
          <p:cNvSpPr/>
          <p:nvPr/>
        </p:nvSpPr>
        <p:spPr>
          <a:xfrm>
            <a:off x="439649" y="243581"/>
            <a:ext cx="10001163" cy="611863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5BB7B2-D3CA-44FA-B6D9-6C82B1BCCD38}"/>
              </a:ext>
            </a:extLst>
          </p:cNvPr>
          <p:cNvSpPr txBox="1"/>
          <p:nvPr/>
        </p:nvSpPr>
        <p:spPr>
          <a:xfrm>
            <a:off x="439648" y="613309"/>
            <a:ext cx="9996778" cy="293657"/>
          </a:xfrm>
          <a:prstGeom prst="rect">
            <a:avLst/>
          </a:prstGeom>
          <a:solidFill>
            <a:srgbClr val="11334F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Material Management - Bill of Material</a:t>
            </a:r>
            <a:r>
              <a:rPr lang="ja-JP" altLang="en-US" sz="1600" dirty="0">
                <a:solidFill>
                  <a:schemeClr val="bg1"/>
                </a:solidFill>
              </a:rPr>
              <a:t> </a:t>
            </a:r>
            <a:r>
              <a:rPr lang="en-US" altLang="ja-JP" sz="1600" dirty="0">
                <a:solidFill>
                  <a:schemeClr val="bg1"/>
                </a:solidFill>
              </a:rPr>
              <a:t>(BOM)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0DDB6BF-B944-490F-BCCB-92396F3A3CA6}"/>
              </a:ext>
            </a:extLst>
          </p:cNvPr>
          <p:cNvSpPr/>
          <p:nvPr/>
        </p:nvSpPr>
        <p:spPr>
          <a:xfrm>
            <a:off x="439648" y="6343372"/>
            <a:ext cx="5016457" cy="266657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1D71D76-1426-489A-B541-37143135A5FC}"/>
              </a:ext>
            </a:extLst>
          </p:cNvPr>
          <p:cNvSpPr/>
          <p:nvPr/>
        </p:nvSpPr>
        <p:spPr>
          <a:xfrm>
            <a:off x="5456105" y="6355788"/>
            <a:ext cx="4984708" cy="254241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4818F6A-4294-4091-9895-3653331F8F5F}"/>
              </a:ext>
            </a:extLst>
          </p:cNvPr>
          <p:cNvSpPr/>
          <p:nvPr/>
        </p:nvSpPr>
        <p:spPr>
          <a:xfrm>
            <a:off x="3799165" y="6395922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5D0401-F5FF-48B1-B404-24F694A8669D}"/>
              </a:ext>
            </a:extLst>
          </p:cNvPr>
          <p:cNvSpPr txBox="1"/>
          <p:nvPr/>
        </p:nvSpPr>
        <p:spPr>
          <a:xfrm>
            <a:off x="439650" y="261337"/>
            <a:ext cx="10001162" cy="299064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50B40431-E281-48EF-A92F-44266AB8BB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668995" cy="668995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5EAEA2C-EE40-40E9-BF9A-A7D3F376939C}"/>
              </a:ext>
            </a:extLst>
          </p:cNvPr>
          <p:cNvSpPr/>
          <p:nvPr/>
        </p:nvSpPr>
        <p:spPr>
          <a:xfrm>
            <a:off x="534260" y="1031966"/>
            <a:ext cx="2026059" cy="52207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51F304EE-8CD3-484F-BA24-9C246306E4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3117972"/>
              </p:ext>
            </p:extLst>
          </p:nvPr>
        </p:nvGraphicFramePr>
        <p:xfrm>
          <a:off x="2654136" y="1035078"/>
          <a:ext cx="7647152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44745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134700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1072981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1318561">
                  <a:extLst>
                    <a:ext uri="{9D8B030D-6E8A-4147-A177-3AD203B41FA5}">
                      <a16:colId xmlns:a16="http://schemas.microsoft.com/office/drawing/2014/main" val="1933992954"/>
                    </a:ext>
                  </a:extLst>
                </a:gridCol>
                <a:gridCol w="1318561">
                  <a:extLst>
                    <a:ext uri="{9D8B030D-6E8A-4147-A177-3AD203B41FA5}">
                      <a16:colId xmlns:a16="http://schemas.microsoft.com/office/drawing/2014/main" val="151969196"/>
                    </a:ext>
                  </a:extLst>
                </a:gridCol>
                <a:gridCol w="1457604">
                  <a:extLst>
                    <a:ext uri="{9D8B030D-6E8A-4147-A177-3AD203B41FA5}">
                      <a16:colId xmlns:a16="http://schemas.microsoft.com/office/drawing/2014/main" val="2957481507"/>
                    </a:ext>
                  </a:extLst>
                </a:gridCol>
              </a:tblGrid>
              <a:tr h="31049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BOM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Inventory Management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Order Status Analysis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Production Planning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Supply Chain Management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Cost Structure Simulation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</a:tbl>
          </a:graphicData>
        </a:graphic>
      </p:graphicFrame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F453DDAE-BA91-4063-8EAF-9DD79509F7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8246269"/>
              </p:ext>
            </p:extLst>
          </p:nvPr>
        </p:nvGraphicFramePr>
        <p:xfrm>
          <a:off x="628077" y="1153622"/>
          <a:ext cx="1800983" cy="5189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00621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300362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50789">
                <a:tc gridSpan="2"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Factory </a:t>
                      </a:r>
                      <a:r>
                        <a:rPr lang="ja-JP" altLang="en-US" sz="1100" dirty="0">
                          <a:solidFill>
                            <a:schemeClr val="bg1"/>
                          </a:solidFill>
                        </a:rPr>
                        <a:t>工場</a:t>
                      </a:r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 </a:t>
                      </a:r>
                    </a:p>
                  </a:txBody>
                  <a:tcPr marT="50292" marB="5029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2167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Factory 1</a:t>
                      </a:r>
                    </a:p>
                  </a:txBody>
                  <a:tcPr marT="41564" marB="4156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 marT="41564" marB="4156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3002123F-5FC1-4C68-B37C-B211367FE7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403776"/>
              </p:ext>
            </p:extLst>
          </p:nvPr>
        </p:nvGraphicFramePr>
        <p:xfrm>
          <a:off x="628077" y="1759289"/>
          <a:ext cx="1800983" cy="5189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00621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300362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50789">
                <a:tc gridSpan="2"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Department </a:t>
                      </a:r>
                      <a:r>
                        <a:rPr lang="ja-JP" altLang="en-US" sz="1100" dirty="0">
                          <a:solidFill>
                            <a:schemeClr val="bg1"/>
                          </a:solidFill>
                        </a:rPr>
                        <a:t>部門</a:t>
                      </a:r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T="50292" marB="5029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2167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Department 1</a:t>
                      </a:r>
                    </a:p>
                  </a:txBody>
                  <a:tcPr marT="41564" marB="4156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 marT="41564" marB="4156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15" name="Table 4">
            <a:extLst>
              <a:ext uri="{FF2B5EF4-FFF2-40B4-BE49-F238E27FC236}">
                <a16:creationId xmlns:a16="http://schemas.microsoft.com/office/drawing/2014/main" id="{5CD148B1-CBA7-4DE3-A783-0C7E777149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8644629"/>
              </p:ext>
            </p:extLst>
          </p:nvPr>
        </p:nvGraphicFramePr>
        <p:xfrm>
          <a:off x="628077" y="2364956"/>
          <a:ext cx="1800983" cy="5189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00621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300362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50789">
                <a:tc gridSpan="2"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Catalog</a:t>
                      </a:r>
                      <a:r>
                        <a:rPr lang="ja-JP" altLang="en-US" sz="11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No. </a:t>
                      </a:r>
                      <a:r>
                        <a:rPr lang="ja-JP" altLang="en-US" sz="1100" dirty="0">
                          <a:solidFill>
                            <a:schemeClr val="bg1"/>
                          </a:solidFill>
                        </a:rPr>
                        <a:t>カタログ</a:t>
                      </a:r>
                      <a:r>
                        <a:rPr lang="en-US" altLang="ja-JP" sz="1100" dirty="0">
                          <a:solidFill>
                            <a:schemeClr val="bg1"/>
                          </a:solidFill>
                        </a:rPr>
                        <a:t>No.</a:t>
                      </a:r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 </a:t>
                      </a:r>
                    </a:p>
                  </a:txBody>
                  <a:tcPr marT="50292" marB="5029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21673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ALL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T="41564" marB="4156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 marT="41564" marB="4156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341B39DA-E070-49BB-8CCF-ABD8702749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3530645"/>
              </p:ext>
            </p:extLst>
          </p:nvPr>
        </p:nvGraphicFramePr>
        <p:xfrm>
          <a:off x="610938" y="3614614"/>
          <a:ext cx="1867051" cy="25388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71011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96040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</a:tblGrid>
              <a:tr h="271140">
                <a:tc>
                  <a:txBody>
                    <a:bodyPr/>
                    <a:lstStyle/>
                    <a:p>
                      <a:pPr algn="l"/>
                      <a:r>
                        <a:rPr lang="en-US" sz="1050" dirty="0">
                          <a:solidFill>
                            <a:srgbClr val="01557A"/>
                          </a:solidFill>
                        </a:rPr>
                        <a:t>  BOM Structure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71007203"/>
                  </a:ext>
                </a:extLst>
              </a:tr>
              <a:tr h="271140">
                <a:tc>
                  <a:txBody>
                    <a:bodyPr/>
                    <a:lstStyle/>
                    <a:p>
                      <a:pPr algn="l"/>
                      <a:r>
                        <a:rPr lang="ja-JP" altLang="en-US" sz="1050" dirty="0">
                          <a:solidFill>
                            <a:srgbClr val="01557A"/>
                          </a:solidFill>
                        </a:rPr>
                        <a:t>⊟ </a:t>
                      </a:r>
                      <a:r>
                        <a:rPr lang="en-US" altLang="ja-JP" sz="1050" dirty="0">
                          <a:solidFill>
                            <a:srgbClr val="01557A"/>
                          </a:solidFill>
                        </a:rPr>
                        <a:t>Product Group 1</a:t>
                      </a:r>
                      <a:endParaRPr lang="en-US" sz="105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000" dirty="0">
                          <a:solidFill>
                            <a:srgbClr val="01557A"/>
                          </a:solidFill>
                        </a:rPr>
                        <a:t>▲</a:t>
                      </a:r>
                      <a:endParaRPr lang="en-US" sz="10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19719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050" dirty="0">
                          <a:solidFill>
                            <a:srgbClr val="01557A"/>
                          </a:solidFill>
                        </a:rPr>
                        <a:t>    ⊟ </a:t>
                      </a:r>
                      <a:r>
                        <a:rPr lang="en-US" altLang="ja-JP" sz="1050" dirty="0">
                          <a:solidFill>
                            <a:srgbClr val="01557A"/>
                          </a:solidFill>
                        </a:rPr>
                        <a:t>Product 1</a:t>
                      </a:r>
                      <a:endParaRPr lang="en-US" sz="105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6090469"/>
                  </a:ext>
                </a:extLst>
              </a:tr>
              <a:tr h="19719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050" dirty="0">
                          <a:solidFill>
                            <a:srgbClr val="01557A"/>
                          </a:solidFill>
                        </a:rPr>
                        <a:t>         ■ </a:t>
                      </a:r>
                      <a:r>
                        <a:rPr lang="en-US" sz="1050" dirty="0">
                          <a:solidFill>
                            <a:srgbClr val="01557A"/>
                          </a:solidFill>
                        </a:rPr>
                        <a:t> Assembly 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8949801"/>
                  </a:ext>
                </a:extLst>
              </a:tr>
              <a:tr h="19719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050" dirty="0">
                          <a:solidFill>
                            <a:srgbClr val="01557A"/>
                          </a:solidFill>
                        </a:rPr>
                        <a:t>         ■ </a:t>
                      </a:r>
                      <a:r>
                        <a:rPr lang="en-US" altLang="ja-JP" sz="1050" dirty="0">
                          <a:solidFill>
                            <a:srgbClr val="01557A"/>
                          </a:solidFill>
                        </a:rPr>
                        <a:t>Assembly 2</a:t>
                      </a:r>
                      <a:endParaRPr lang="en-US" sz="105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02035"/>
                  </a:ext>
                </a:extLst>
              </a:tr>
              <a:tr h="19719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050" dirty="0">
                          <a:solidFill>
                            <a:srgbClr val="01557A"/>
                          </a:solidFill>
                        </a:rPr>
                        <a:t>         □ </a:t>
                      </a:r>
                      <a:r>
                        <a:rPr lang="en-US" altLang="ja-JP" sz="1050" dirty="0">
                          <a:solidFill>
                            <a:srgbClr val="01557A"/>
                          </a:solidFill>
                        </a:rPr>
                        <a:t>Assembly 3</a:t>
                      </a:r>
                      <a:endParaRPr lang="en-US" sz="105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4230818"/>
                  </a:ext>
                </a:extLst>
              </a:tr>
              <a:tr h="19719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050" dirty="0">
                          <a:solidFill>
                            <a:srgbClr val="01557A"/>
                          </a:solidFill>
                        </a:rPr>
                        <a:t>         □ </a:t>
                      </a:r>
                      <a:r>
                        <a:rPr lang="en-US" altLang="ja-JP" sz="1050" dirty="0">
                          <a:solidFill>
                            <a:srgbClr val="01557A"/>
                          </a:solidFill>
                        </a:rPr>
                        <a:t>Assembly 4</a:t>
                      </a:r>
                      <a:endParaRPr lang="en-US" sz="105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7868397"/>
                  </a:ext>
                </a:extLst>
              </a:tr>
              <a:tr h="2711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050" dirty="0">
                          <a:solidFill>
                            <a:srgbClr val="01557A"/>
                          </a:solidFill>
                        </a:rPr>
                        <a:t>         □ </a:t>
                      </a:r>
                      <a:r>
                        <a:rPr lang="en-US" altLang="ja-JP" sz="1050" dirty="0">
                          <a:solidFill>
                            <a:srgbClr val="01557A"/>
                          </a:solidFill>
                        </a:rPr>
                        <a:t>Assembly 5</a:t>
                      </a:r>
                      <a:endParaRPr lang="en-US" sz="105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289822"/>
                  </a:ext>
                </a:extLst>
              </a:tr>
              <a:tr h="2711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050" dirty="0">
                          <a:solidFill>
                            <a:srgbClr val="01557A"/>
                          </a:solidFill>
                        </a:rPr>
                        <a:t>    ⊞ </a:t>
                      </a:r>
                      <a:r>
                        <a:rPr lang="en-US" altLang="ja-JP" sz="1050" dirty="0">
                          <a:solidFill>
                            <a:srgbClr val="01557A"/>
                          </a:solidFill>
                        </a:rPr>
                        <a:t>Product 2</a:t>
                      </a:r>
                      <a:endParaRPr lang="en-US" sz="105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9181616"/>
                  </a:ext>
                </a:extLst>
              </a:tr>
              <a:tr h="19719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050" dirty="0">
                          <a:solidFill>
                            <a:srgbClr val="01557A"/>
                          </a:solidFill>
                        </a:rPr>
                        <a:t>    ⊞ </a:t>
                      </a:r>
                      <a:r>
                        <a:rPr lang="en-US" altLang="ja-JP" sz="1050" dirty="0">
                          <a:solidFill>
                            <a:srgbClr val="01557A"/>
                          </a:solidFill>
                        </a:rPr>
                        <a:t>Product 3</a:t>
                      </a:r>
                      <a:endParaRPr lang="en-US" sz="105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8399125"/>
                  </a:ext>
                </a:extLst>
              </a:tr>
              <a:tr h="271140">
                <a:tc>
                  <a:txBody>
                    <a:bodyPr/>
                    <a:lstStyle/>
                    <a:p>
                      <a:pPr algn="l"/>
                      <a:r>
                        <a:rPr lang="ja-JP" altLang="en-US" sz="1050" dirty="0">
                          <a:solidFill>
                            <a:srgbClr val="01557A"/>
                          </a:solidFill>
                        </a:rPr>
                        <a:t>⊞ </a:t>
                      </a:r>
                      <a:r>
                        <a:rPr lang="en-US" altLang="ja-JP" sz="1050" dirty="0">
                          <a:solidFill>
                            <a:srgbClr val="01557A"/>
                          </a:solidFill>
                        </a:rPr>
                        <a:t>Product Group 2</a:t>
                      </a:r>
                      <a:endParaRPr lang="en-US" sz="105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0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0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8759911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BDA999A-1001-4237-BCCD-9B9BEE30CE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4832423"/>
              </p:ext>
            </p:extLst>
          </p:nvPr>
        </p:nvGraphicFramePr>
        <p:xfrm>
          <a:off x="652876" y="2970622"/>
          <a:ext cx="1776184" cy="5189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79958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96226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50789">
                <a:tc gridSpan="2"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Part No. </a:t>
                      </a:r>
                      <a:r>
                        <a:rPr lang="ja-JP" altLang="en-US" sz="1100" dirty="0">
                          <a:solidFill>
                            <a:schemeClr val="bg1"/>
                          </a:solidFill>
                        </a:rPr>
                        <a:t>パーツ</a:t>
                      </a:r>
                      <a:r>
                        <a:rPr lang="en-US" altLang="ja-JP" sz="1100" dirty="0">
                          <a:solidFill>
                            <a:schemeClr val="bg1"/>
                          </a:solidFill>
                        </a:rPr>
                        <a:t>No.</a:t>
                      </a:r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T="50292" marB="5029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21673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ALL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T="41564" marB="4156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 marT="41564" marB="4156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C05A0E6E-784A-4C41-9C3B-8AA95EE2F1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2285204"/>
              </p:ext>
            </p:extLst>
          </p:nvPr>
        </p:nvGraphicFramePr>
        <p:xfrm>
          <a:off x="8024884" y="1595352"/>
          <a:ext cx="2277516" cy="464933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77516">
                  <a:extLst>
                    <a:ext uri="{9D8B030D-6E8A-4147-A177-3AD203B41FA5}">
                      <a16:colId xmlns:a16="http://schemas.microsoft.com/office/drawing/2014/main" val="2114112815"/>
                    </a:ext>
                  </a:extLst>
                </a:gridCol>
              </a:tblGrid>
              <a:tr h="2576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Detail Part No. EN-101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1315535"/>
                  </a:ext>
                </a:extLst>
              </a:tr>
              <a:tr h="4391675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6049477"/>
                  </a:ext>
                </a:extLst>
              </a:tr>
            </a:tbl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1F9741D2-7D56-4AC4-ABF7-0928972545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63571" y="1345575"/>
            <a:ext cx="1780186" cy="133514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30342E24-C970-450B-B0A7-E8724E2B93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02046" y="3402597"/>
            <a:ext cx="1383912" cy="1377815"/>
          </a:xfrm>
          <a:prstGeom prst="rect">
            <a:avLst/>
          </a:prstGeom>
        </p:spPr>
      </p:pic>
      <p:graphicFrame>
        <p:nvGraphicFramePr>
          <p:cNvPr id="2" name="Table 4">
            <a:extLst>
              <a:ext uri="{FF2B5EF4-FFF2-40B4-BE49-F238E27FC236}">
                <a16:creationId xmlns:a16="http://schemas.microsoft.com/office/drawing/2014/main" id="{79B24A65-FA6B-4B18-AFA9-9C9BAC1420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539525"/>
              </p:ext>
            </p:extLst>
          </p:nvPr>
        </p:nvGraphicFramePr>
        <p:xfrm>
          <a:off x="2678932" y="1603375"/>
          <a:ext cx="5222970" cy="464933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48094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916787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871671">
                  <a:extLst>
                    <a:ext uri="{9D8B030D-6E8A-4147-A177-3AD203B41FA5}">
                      <a16:colId xmlns:a16="http://schemas.microsoft.com/office/drawing/2014/main" val="136361935"/>
                    </a:ext>
                  </a:extLst>
                </a:gridCol>
                <a:gridCol w="741420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818359">
                  <a:extLst>
                    <a:ext uri="{9D8B030D-6E8A-4147-A177-3AD203B41FA5}">
                      <a16:colId xmlns:a16="http://schemas.microsoft.com/office/drawing/2014/main" val="227350398"/>
                    </a:ext>
                  </a:extLst>
                </a:gridCol>
                <a:gridCol w="818359">
                  <a:extLst>
                    <a:ext uri="{9D8B030D-6E8A-4147-A177-3AD203B41FA5}">
                      <a16:colId xmlns:a16="http://schemas.microsoft.com/office/drawing/2014/main" val="343416453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240735429"/>
                    </a:ext>
                  </a:extLst>
                </a:gridCol>
              </a:tblGrid>
              <a:tr h="49034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Part No.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Description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Type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Quantity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Cost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Status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000" dirty="0">
                          <a:solidFill>
                            <a:srgbClr val="01557A"/>
                          </a:solidFill>
                        </a:rPr>
                        <a:t>▲</a:t>
                      </a:r>
                      <a:endParaRPr lang="en-US" sz="10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428024"/>
                  </a:ext>
                </a:extLst>
              </a:tr>
              <a:tr h="415899">
                <a:tc>
                  <a:txBody>
                    <a:bodyPr/>
                    <a:lstStyle/>
                    <a:p>
                      <a:pPr algn="l"/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⊟ </a:t>
                      </a: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EN-101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Assembly 1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Assembly</a:t>
                      </a:r>
                      <a:endParaRPr lang="en-US" sz="1200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105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Active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41589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    PX-101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 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Active</a:t>
                      </a:r>
                      <a:endParaRPr 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6090469"/>
                  </a:ext>
                </a:extLst>
              </a:tr>
              <a:tr h="41589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   PX-102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 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Active</a:t>
                      </a:r>
                      <a:endParaRPr lang="en-US" sz="1200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8949801"/>
                  </a:ext>
                </a:extLst>
              </a:tr>
              <a:tr h="41589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   PX-103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 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80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Active</a:t>
                      </a:r>
                      <a:endParaRPr lang="en-US" sz="1200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02035"/>
                  </a:ext>
                </a:extLst>
              </a:tr>
              <a:tr h="415899">
                <a:tc>
                  <a:txBody>
                    <a:bodyPr/>
                    <a:lstStyle/>
                    <a:p>
                      <a:pPr algn="l"/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⊟ </a:t>
                      </a: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EN-102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Assembly 2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Assembly</a:t>
                      </a:r>
                      <a:endParaRPr lang="en-US" sz="1200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55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Active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4230818"/>
                  </a:ext>
                </a:extLst>
              </a:tr>
              <a:tr h="415899"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   PX-104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Pats 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25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Active</a:t>
                      </a:r>
                      <a:endParaRPr lang="en-US" sz="1200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7868397"/>
                  </a:ext>
                </a:extLst>
              </a:tr>
              <a:tr h="415899"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   PX-105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 6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Active</a:t>
                      </a:r>
                      <a:endParaRPr 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289822"/>
                  </a:ext>
                </a:extLst>
              </a:tr>
              <a:tr h="415899">
                <a:tc>
                  <a:txBody>
                    <a:bodyPr/>
                    <a:lstStyle/>
                    <a:p>
                      <a:pPr algn="l"/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⊟ </a:t>
                      </a: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EN-103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Assembly 2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Assembly</a:t>
                      </a:r>
                      <a:endParaRPr lang="en-US" sz="1200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35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Active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9181616"/>
                  </a:ext>
                </a:extLst>
              </a:tr>
              <a:tr h="415899"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   PX-106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 8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Active</a:t>
                      </a:r>
                      <a:endParaRPr 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8399125"/>
                  </a:ext>
                </a:extLst>
              </a:tr>
              <a:tr h="415899"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   PX-107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 9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Active</a:t>
                      </a:r>
                      <a:endParaRPr lang="en-US" sz="1200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0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0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8454147"/>
                  </a:ext>
                </a:extLst>
              </a:tr>
            </a:tbl>
          </a:graphicData>
        </a:graphic>
      </p:graphicFrame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82FC594E-A1C3-4811-8CCB-DA6087BFD4A2}"/>
              </a:ext>
            </a:extLst>
          </p:cNvPr>
          <p:cNvSpPr/>
          <p:nvPr/>
        </p:nvSpPr>
        <p:spPr>
          <a:xfrm>
            <a:off x="8770481" y="5261458"/>
            <a:ext cx="778612" cy="266657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EN-101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8C87EB0D-BAE2-4DAF-8F5B-FC686E015E30}"/>
              </a:ext>
            </a:extLst>
          </p:cNvPr>
          <p:cNvSpPr/>
          <p:nvPr/>
        </p:nvSpPr>
        <p:spPr>
          <a:xfrm>
            <a:off x="8218876" y="4619000"/>
            <a:ext cx="584983" cy="266657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PX-101</a:t>
            </a:r>
          </a:p>
        </p:txBody>
      </p:sp>
      <p:cxnSp>
        <p:nvCxnSpPr>
          <p:cNvPr id="28" name="Connector: Curved 27">
            <a:extLst>
              <a:ext uri="{FF2B5EF4-FFF2-40B4-BE49-F238E27FC236}">
                <a16:creationId xmlns:a16="http://schemas.microsoft.com/office/drawing/2014/main" id="{8B1BEC6F-1166-4D01-8B12-6DBC897F96F4}"/>
              </a:ext>
            </a:extLst>
          </p:cNvPr>
          <p:cNvCxnSpPr>
            <a:cxnSpLocks/>
            <a:stCxn id="23" idx="0"/>
            <a:endCxn id="27" idx="2"/>
          </p:cNvCxnSpPr>
          <p:nvPr/>
        </p:nvCxnSpPr>
        <p:spPr>
          <a:xfrm rot="16200000" flipV="1">
            <a:off x="8647678" y="4749348"/>
            <a:ext cx="375801" cy="648419"/>
          </a:xfrm>
          <a:prstGeom prst="curvedConnector3">
            <a:avLst>
              <a:gd name="adj1" fmla="val 50000"/>
            </a:avLst>
          </a:prstGeom>
          <a:ln w="19050">
            <a:solidFill>
              <a:schemeClr val="accent1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7614DA3-B0FB-4285-BF39-C537260DAC18}"/>
              </a:ext>
            </a:extLst>
          </p:cNvPr>
          <p:cNvSpPr/>
          <p:nvPr/>
        </p:nvSpPr>
        <p:spPr>
          <a:xfrm>
            <a:off x="9543518" y="4619000"/>
            <a:ext cx="584983" cy="266657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PX-103</a:t>
            </a:r>
          </a:p>
        </p:txBody>
      </p:sp>
      <p:cxnSp>
        <p:nvCxnSpPr>
          <p:cNvPr id="31" name="Connector: Curved 30">
            <a:extLst>
              <a:ext uri="{FF2B5EF4-FFF2-40B4-BE49-F238E27FC236}">
                <a16:creationId xmlns:a16="http://schemas.microsoft.com/office/drawing/2014/main" id="{82E304FE-2F22-4B2B-988B-8451D818D763}"/>
              </a:ext>
            </a:extLst>
          </p:cNvPr>
          <p:cNvCxnSpPr>
            <a:cxnSpLocks/>
            <a:stCxn id="23" idx="0"/>
            <a:endCxn id="4" idx="2"/>
          </p:cNvCxnSpPr>
          <p:nvPr/>
        </p:nvCxnSpPr>
        <p:spPr>
          <a:xfrm rot="5400000" flipH="1" flipV="1">
            <a:off x="9309998" y="4735447"/>
            <a:ext cx="375801" cy="676223"/>
          </a:xfrm>
          <a:prstGeom prst="curvedConnector3">
            <a:avLst>
              <a:gd name="adj1" fmla="val 50000"/>
            </a:avLst>
          </a:prstGeom>
          <a:ln w="19050">
            <a:solidFill>
              <a:schemeClr val="accent1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631DBDF7-9C8C-483F-9FE5-A9B6AFB63EF5}"/>
              </a:ext>
            </a:extLst>
          </p:cNvPr>
          <p:cNvSpPr/>
          <p:nvPr/>
        </p:nvSpPr>
        <p:spPr>
          <a:xfrm>
            <a:off x="8865640" y="4618999"/>
            <a:ext cx="584983" cy="266657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PX-102</a:t>
            </a:r>
          </a:p>
        </p:txBody>
      </p:sp>
      <p:cxnSp>
        <p:nvCxnSpPr>
          <p:cNvPr id="44" name="Connector: Curved 43">
            <a:extLst>
              <a:ext uri="{FF2B5EF4-FFF2-40B4-BE49-F238E27FC236}">
                <a16:creationId xmlns:a16="http://schemas.microsoft.com/office/drawing/2014/main" id="{8BAB0C0D-E5D6-4DD7-8848-2D98FF20B568}"/>
              </a:ext>
            </a:extLst>
          </p:cNvPr>
          <p:cNvCxnSpPr>
            <a:cxnSpLocks/>
            <a:stCxn id="23" idx="0"/>
            <a:endCxn id="39" idx="2"/>
          </p:cNvCxnSpPr>
          <p:nvPr/>
        </p:nvCxnSpPr>
        <p:spPr>
          <a:xfrm rot="16200000" flipV="1">
            <a:off x="8971059" y="5072729"/>
            <a:ext cx="375802" cy="1655"/>
          </a:xfrm>
          <a:prstGeom prst="curvedConnector3">
            <a:avLst>
              <a:gd name="adj1" fmla="val 50000"/>
            </a:avLst>
          </a:prstGeom>
          <a:ln w="19050">
            <a:solidFill>
              <a:schemeClr val="accent1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A5786D02-C05B-43D5-B662-C1AEBF6E6090}"/>
              </a:ext>
            </a:extLst>
          </p:cNvPr>
          <p:cNvSpPr/>
          <p:nvPr/>
        </p:nvSpPr>
        <p:spPr>
          <a:xfrm>
            <a:off x="8736135" y="5797381"/>
            <a:ext cx="844092" cy="266657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FXN-501</a:t>
            </a:r>
          </a:p>
        </p:txBody>
      </p:sp>
      <p:cxnSp>
        <p:nvCxnSpPr>
          <p:cNvPr id="51" name="Connector: Curved 50">
            <a:extLst>
              <a:ext uri="{FF2B5EF4-FFF2-40B4-BE49-F238E27FC236}">
                <a16:creationId xmlns:a16="http://schemas.microsoft.com/office/drawing/2014/main" id="{6EFC8A0C-F017-4D68-A369-16DFB29558C3}"/>
              </a:ext>
            </a:extLst>
          </p:cNvPr>
          <p:cNvCxnSpPr>
            <a:cxnSpLocks/>
            <a:stCxn id="50" idx="0"/>
            <a:endCxn id="23" idx="2"/>
          </p:cNvCxnSpPr>
          <p:nvPr/>
        </p:nvCxnSpPr>
        <p:spPr>
          <a:xfrm rot="5400000" flipH="1" flipV="1">
            <a:off x="9024351" y="5661945"/>
            <a:ext cx="269266" cy="1606"/>
          </a:xfrm>
          <a:prstGeom prst="curvedConnector3">
            <a:avLst>
              <a:gd name="adj1" fmla="val 50000"/>
            </a:avLst>
          </a:prstGeom>
          <a:ln w="19050">
            <a:solidFill>
              <a:schemeClr val="accent1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6" name="Table 4">
            <a:extLst>
              <a:ext uri="{FF2B5EF4-FFF2-40B4-BE49-F238E27FC236}">
                <a16:creationId xmlns:a16="http://schemas.microsoft.com/office/drawing/2014/main" id="{F27BFFD9-C8FA-4588-90E0-D2444F60B9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8094950"/>
              </p:ext>
            </p:extLst>
          </p:nvPr>
        </p:nvGraphicFramePr>
        <p:xfrm>
          <a:off x="8114068" y="3151898"/>
          <a:ext cx="2115248" cy="125588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9314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22101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</a:tblGrid>
              <a:tr h="210989">
                <a:tc>
                  <a:txBody>
                    <a:bodyPr/>
                    <a:lstStyle/>
                    <a:p>
                      <a:pPr algn="l"/>
                      <a:r>
                        <a:rPr lang="en-US" sz="1050" dirty="0">
                          <a:solidFill>
                            <a:srgbClr val="01557A"/>
                          </a:solidFill>
                        </a:rPr>
                        <a:t> Description Gear Set EX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000" dirty="0">
                          <a:solidFill>
                            <a:srgbClr val="01557A"/>
                          </a:solidFill>
                        </a:rPr>
                        <a:t>▲</a:t>
                      </a:r>
                      <a:endParaRPr lang="en-US" sz="10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21098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050" dirty="0">
                          <a:solidFill>
                            <a:srgbClr val="01557A"/>
                          </a:solidFill>
                        </a:rPr>
                        <a:t> </a:t>
                      </a:r>
                      <a:r>
                        <a:rPr lang="en-US" altLang="ja-JP" sz="1050" dirty="0">
                          <a:solidFill>
                            <a:srgbClr val="01557A"/>
                          </a:solidFill>
                        </a:rPr>
                        <a:t>Dimension:</a:t>
                      </a:r>
                      <a:r>
                        <a:rPr lang="ja-JP" altLang="en-US" sz="1050" dirty="0">
                          <a:solidFill>
                            <a:srgbClr val="01557A"/>
                          </a:solidFill>
                        </a:rPr>
                        <a:t> </a:t>
                      </a:r>
                      <a:r>
                        <a:rPr lang="en-US" altLang="ja-JP" sz="1050" dirty="0">
                          <a:solidFill>
                            <a:srgbClr val="01557A"/>
                          </a:solidFill>
                        </a:rPr>
                        <a:t>30*280*30</a:t>
                      </a:r>
                      <a:endParaRPr lang="en-US" sz="105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6090469"/>
                  </a:ext>
                </a:extLst>
              </a:tr>
              <a:tr h="21098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solidFill>
                            <a:srgbClr val="01557A"/>
                          </a:solidFill>
                        </a:rPr>
                        <a:t> Weight: 1.5kg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8949801"/>
                  </a:ext>
                </a:extLst>
              </a:tr>
              <a:tr h="21098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solidFill>
                            <a:srgbClr val="01557A"/>
                          </a:solidFill>
                        </a:rPr>
                        <a:t> Manufacturer:  Manu1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02035"/>
                  </a:ext>
                </a:extLst>
              </a:tr>
              <a:tr h="21098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solidFill>
                            <a:srgbClr val="01557A"/>
                          </a:solidFill>
                        </a:rPr>
                        <a:t> Lead time: 15 days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9181616"/>
                  </a:ext>
                </a:extLst>
              </a:tr>
              <a:tr h="200941">
                <a:tc>
                  <a:txBody>
                    <a:bodyPr/>
                    <a:lstStyle/>
                    <a:p>
                      <a:pPr algn="l"/>
                      <a:endParaRPr lang="en-US" sz="10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0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0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8759911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83223999-C47F-41AA-803C-B6B71BB38AB3}"/>
              </a:ext>
            </a:extLst>
          </p:cNvPr>
          <p:cNvSpPr/>
          <p:nvPr/>
        </p:nvSpPr>
        <p:spPr>
          <a:xfrm>
            <a:off x="8114068" y="1928696"/>
            <a:ext cx="2115248" cy="111169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CE0AAE03-2709-4A14-9872-0F39DAC483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18876" y="1877234"/>
            <a:ext cx="1755800" cy="1255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538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65ADC81-4ABE-4879-85B7-331A4F8A7161}"/>
              </a:ext>
            </a:extLst>
          </p:cNvPr>
          <p:cNvSpPr/>
          <p:nvPr/>
        </p:nvSpPr>
        <p:spPr>
          <a:xfrm>
            <a:off x="4346442" y="4352473"/>
            <a:ext cx="1612367" cy="148649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B563E60-4881-4037-BA16-EA83687E64CB}"/>
              </a:ext>
            </a:extLst>
          </p:cNvPr>
          <p:cNvSpPr/>
          <p:nvPr/>
        </p:nvSpPr>
        <p:spPr>
          <a:xfrm>
            <a:off x="221346" y="4342727"/>
            <a:ext cx="2325214" cy="148649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FFA28C2-3F9A-4E14-B453-BA60EF50913A}"/>
              </a:ext>
            </a:extLst>
          </p:cNvPr>
          <p:cNvSpPr/>
          <p:nvPr/>
        </p:nvSpPr>
        <p:spPr>
          <a:xfrm>
            <a:off x="2634698" y="4343640"/>
            <a:ext cx="1618418" cy="149266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B64788-5157-469F-8D22-89238389D148}"/>
              </a:ext>
            </a:extLst>
          </p:cNvPr>
          <p:cNvSpPr txBox="1"/>
          <p:nvPr/>
        </p:nvSpPr>
        <p:spPr>
          <a:xfrm>
            <a:off x="4397663" y="5591645"/>
            <a:ext cx="1509925" cy="189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Visualization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AB6793A-F6CE-4D3C-9134-3E3E1CB4C054}"/>
              </a:ext>
            </a:extLst>
          </p:cNvPr>
          <p:cNvSpPr txBox="1"/>
          <p:nvPr/>
        </p:nvSpPr>
        <p:spPr>
          <a:xfrm>
            <a:off x="2692835" y="5563402"/>
            <a:ext cx="1536653" cy="2116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On-prem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AFFFD39-AF7C-4AA4-8841-1D2EA7847E79}"/>
              </a:ext>
            </a:extLst>
          </p:cNvPr>
          <p:cNvSpPr txBox="1"/>
          <p:nvPr/>
        </p:nvSpPr>
        <p:spPr>
          <a:xfrm>
            <a:off x="272566" y="5563401"/>
            <a:ext cx="2172371" cy="2116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Local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0218927-50A6-43DA-8C02-5645E928B0C5}"/>
              </a:ext>
            </a:extLst>
          </p:cNvPr>
          <p:cNvSpPr txBox="1"/>
          <p:nvPr/>
        </p:nvSpPr>
        <p:spPr>
          <a:xfrm>
            <a:off x="714121" y="5126916"/>
            <a:ext cx="515974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SQL </a:t>
            </a:r>
          </a:p>
          <a:p>
            <a:pPr algn="ctr"/>
            <a:r>
              <a:rPr lang="en-US" sz="900" dirty="0"/>
              <a:t>Workbench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41F642C-4EC9-4A93-881F-3C71DE26CD45}"/>
              </a:ext>
            </a:extLst>
          </p:cNvPr>
          <p:cNvSpPr txBox="1"/>
          <p:nvPr/>
        </p:nvSpPr>
        <p:spPr>
          <a:xfrm>
            <a:off x="217856" y="4336866"/>
            <a:ext cx="2325214" cy="2017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DEV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EE88677-93DF-4310-B695-6A9F27D06F24}"/>
              </a:ext>
            </a:extLst>
          </p:cNvPr>
          <p:cNvSpPr txBox="1"/>
          <p:nvPr/>
        </p:nvSpPr>
        <p:spPr>
          <a:xfrm>
            <a:off x="2641720" y="4336866"/>
            <a:ext cx="1613179" cy="18774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OPS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6DBBAAB-52FE-4C15-944A-E2F8554763F6}"/>
              </a:ext>
            </a:extLst>
          </p:cNvPr>
          <p:cNvSpPr txBox="1"/>
          <p:nvPr/>
        </p:nvSpPr>
        <p:spPr>
          <a:xfrm>
            <a:off x="4342952" y="4330781"/>
            <a:ext cx="1619347" cy="1938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USER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0DAA4FF-0FFB-4081-AB05-32E6C2C18EB4}"/>
              </a:ext>
            </a:extLst>
          </p:cNvPr>
          <p:cNvSpPr txBox="1"/>
          <p:nvPr/>
        </p:nvSpPr>
        <p:spPr>
          <a:xfrm>
            <a:off x="208640" y="4105504"/>
            <a:ext cx="5758448" cy="1906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ENVIRONMENT ARCHETECTURE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2D09D71-2A9E-48DD-8D4E-E32D82E6A5E4}"/>
              </a:ext>
            </a:extLst>
          </p:cNvPr>
          <p:cNvSpPr txBox="1"/>
          <p:nvPr/>
        </p:nvSpPr>
        <p:spPr>
          <a:xfrm>
            <a:off x="4785207" y="5126916"/>
            <a:ext cx="755437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Tableau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FDF2E14-696C-4828-BD2C-13BAF8D32AD8}"/>
              </a:ext>
            </a:extLst>
          </p:cNvPr>
          <p:cNvSpPr txBox="1"/>
          <p:nvPr/>
        </p:nvSpPr>
        <p:spPr>
          <a:xfrm>
            <a:off x="3212060" y="5126916"/>
            <a:ext cx="476250" cy="35781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My SQL DB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D1F374D-4D8C-4983-B8A2-5C19D0C9665E}"/>
              </a:ext>
            </a:extLst>
          </p:cNvPr>
          <p:cNvSpPr txBox="1"/>
          <p:nvPr/>
        </p:nvSpPr>
        <p:spPr>
          <a:xfrm>
            <a:off x="1481085" y="5126916"/>
            <a:ext cx="567571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Tableau</a:t>
            </a:r>
          </a:p>
        </p:txBody>
      </p:sp>
      <p:pic>
        <p:nvPicPr>
          <p:cNvPr id="90" name="Picture 89">
            <a:extLst>
              <a:ext uri="{FF2B5EF4-FFF2-40B4-BE49-F238E27FC236}">
                <a16:creationId xmlns:a16="http://schemas.microsoft.com/office/drawing/2014/main" id="{54C8EF29-026B-41F0-ADDC-58C6937D23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1764" y="4739828"/>
            <a:ext cx="586914" cy="341289"/>
          </a:xfrm>
          <a:prstGeom prst="rect">
            <a:avLst/>
          </a:prstGeom>
        </p:spPr>
      </p:pic>
      <p:pic>
        <p:nvPicPr>
          <p:cNvPr id="94" name="Picture 93">
            <a:extLst>
              <a:ext uri="{FF2B5EF4-FFF2-40B4-BE49-F238E27FC236}">
                <a16:creationId xmlns:a16="http://schemas.microsoft.com/office/drawing/2014/main" id="{E5DC96D9-23CA-4091-A76A-F17221BBEF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5977" y="4734959"/>
            <a:ext cx="586914" cy="341289"/>
          </a:xfrm>
          <a:prstGeom prst="rect">
            <a:avLst/>
          </a:prstGeom>
        </p:spPr>
      </p:pic>
      <p:pic>
        <p:nvPicPr>
          <p:cNvPr id="96" name="Picture 95">
            <a:extLst>
              <a:ext uri="{FF2B5EF4-FFF2-40B4-BE49-F238E27FC236}">
                <a16:creationId xmlns:a16="http://schemas.microsoft.com/office/drawing/2014/main" id="{BB0F8AF0-603A-41A0-8880-B53149AE20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932" y="4752636"/>
            <a:ext cx="333340" cy="333340"/>
          </a:xfrm>
          <a:prstGeom prst="rect">
            <a:avLst/>
          </a:prstGeom>
        </p:spPr>
      </p:pic>
      <p:pic>
        <p:nvPicPr>
          <p:cNvPr id="98" name="Picture 97">
            <a:extLst>
              <a:ext uri="{FF2B5EF4-FFF2-40B4-BE49-F238E27FC236}">
                <a16:creationId xmlns:a16="http://schemas.microsoft.com/office/drawing/2014/main" id="{1C098E8B-EEF3-426F-9883-B1943B9940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1094" y="4717439"/>
            <a:ext cx="639095" cy="33217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85634DD-77CB-4C09-A1EF-50B0F3DD63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8641" y="374255"/>
            <a:ext cx="5758448" cy="3723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9243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65D9389-1357-410A-A021-9AA11942E894}"/>
              </a:ext>
            </a:extLst>
          </p:cNvPr>
          <p:cNvSpPr/>
          <p:nvPr/>
        </p:nvSpPr>
        <p:spPr>
          <a:xfrm>
            <a:off x="439649" y="234056"/>
            <a:ext cx="10001163" cy="6118638"/>
          </a:xfrm>
          <a:prstGeom prst="rect">
            <a:avLst/>
          </a:prstGeom>
          <a:solidFill>
            <a:srgbClr val="5F646A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5BB7B2-D3CA-44FA-B6D9-6C82B1BCCD38}"/>
              </a:ext>
            </a:extLst>
          </p:cNvPr>
          <p:cNvSpPr txBox="1"/>
          <p:nvPr/>
        </p:nvSpPr>
        <p:spPr>
          <a:xfrm>
            <a:off x="439648" y="613309"/>
            <a:ext cx="9996778" cy="293657"/>
          </a:xfrm>
          <a:prstGeom prst="rect">
            <a:avLst/>
          </a:prstGeom>
          <a:solidFill>
            <a:srgbClr val="11334F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Logistic Map Analysis 1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0DDB6BF-B944-490F-BCCB-92396F3A3CA6}"/>
              </a:ext>
            </a:extLst>
          </p:cNvPr>
          <p:cNvSpPr/>
          <p:nvPr/>
        </p:nvSpPr>
        <p:spPr>
          <a:xfrm>
            <a:off x="439648" y="6343372"/>
            <a:ext cx="5016457" cy="266657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1D71D76-1426-489A-B541-37143135A5FC}"/>
              </a:ext>
            </a:extLst>
          </p:cNvPr>
          <p:cNvSpPr/>
          <p:nvPr/>
        </p:nvSpPr>
        <p:spPr>
          <a:xfrm>
            <a:off x="5456105" y="6355788"/>
            <a:ext cx="4984708" cy="254241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4818F6A-4294-4091-9895-3653331F8F5F}"/>
              </a:ext>
            </a:extLst>
          </p:cNvPr>
          <p:cNvSpPr/>
          <p:nvPr/>
        </p:nvSpPr>
        <p:spPr>
          <a:xfrm>
            <a:off x="3799165" y="6395922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5D0401-F5FF-48B1-B404-24F694A8669D}"/>
              </a:ext>
            </a:extLst>
          </p:cNvPr>
          <p:cNvSpPr txBox="1"/>
          <p:nvPr/>
        </p:nvSpPr>
        <p:spPr>
          <a:xfrm>
            <a:off x="439650" y="261337"/>
            <a:ext cx="10001162" cy="299064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50B40431-E281-48EF-A92F-44266AB8BB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668995" cy="668995"/>
          </a:xfrm>
          <a:prstGeom prst="rect">
            <a:avLst/>
          </a:prstGeom>
        </p:spPr>
      </p:pic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51F304EE-8CD3-484F-BA24-9C246306E4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0697323"/>
              </p:ext>
            </p:extLst>
          </p:nvPr>
        </p:nvGraphicFramePr>
        <p:xfrm>
          <a:off x="617363" y="1035078"/>
          <a:ext cx="6594740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8612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994704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1994704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1994704">
                  <a:extLst>
                    <a:ext uri="{9D8B030D-6E8A-4147-A177-3AD203B41FA5}">
                      <a16:colId xmlns:a16="http://schemas.microsoft.com/office/drawing/2014/main" val="151969196"/>
                    </a:ext>
                  </a:extLst>
                </a:gridCol>
                <a:gridCol w="302016">
                  <a:extLst>
                    <a:ext uri="{9D8B030D-6E8A-4147-A177-3AD203B41FA5}">
                      <a16:colId xmlns:a16="http://schemas.microsoft.com/office/drawing/2014/main" val="2957481507"/>
                    </a:ext>
                  </a:extLst>
                </a:gridCol>
              </a:tblGrid>
              <a:tr h="310497"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◀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3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Logistic 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Map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World Map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Inventory Status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Detail Report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▶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3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</a:tbl>
          </a:graphicData>
        </a:graphic>
      </p:graphicFrame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FBE99015-BEE2-4099-8016-DA64E3AA272D}"/>
              </a:ext>
            </a:extLst>
          </p:cNvPr>
          <p:cNvSpPr txBox="1"/>
          <p:nvPr/>
        </p:nvSpPr>
        <p:spPr>
          <a:xfrm>
            <a:off x="951861" y="2209579"/>
            <a:ext cx="1049172" cy="283448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noAutofit/>
          </a:bodyPr>
          <a:lstStyle/>
          <a:p>
            <a:pPr algn="ctr"/>
            <a:r>
              <a:rPr kumimoji="1" lang="en-US" altLang="ja-JP" sz="1400" dirty="0">
                <a:solidFill>
                  <a:srgbClr val="EFF29A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Factory</a:t>
            </a:r>
            <a:endParaRPr kumimoji="1" lang="ja-JP" altLang="en-US" sz="1400" dirty="0">
              <a:solidFill>
                <a:srgbClr val="EFF29A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15712468-AFC0-42A1-9D10-6C97996D88E6}"/>
              </a:ext>
            </a:extLst>
          </p:cNvPr>
          <p:cNvSpPr txBox="1"/>
          <p:nvPr/>
        </p:nvSpPr>
        <p:spPr>
          <a:xfrm>
            <a:off x="2994687" y="2209033"/>
            <a:ext cx="1154090" cy="284464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noAutofit/>
          </a:bodyPr>
          <a:lstStyle/>
          <a:p>
            <a:pPr algn="ctr"/>
            <a:r>
              <a:rPr lang="en-US" altLang="ja-JP" sz="1400" dirty="0">
                <a:solidFill>
                  <a:srgbClr val="EFF29A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Warehouse</a:t>
            </a:r>
            <a:endParaRPr kumimoji="1" lang="ja-JP" altLang="en-US" sz="1400" dirty="0">
              <a:solidFill>
                <a:srgbClr val="EFF29A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13DCCDBF-E3D5-40FC-A882-64892474EF9F}"/>
              </a:ext>
            </a:extLst>
          </p:cNvPr>
          <p:cNvSpPr txBox="1"/>
          <p:nvPr/>
        </p:nvSpPr>
        <p:spPr>
          <a:xfrm>
            <a:off x="6801967" y="2213751"/>
            <a:ext cx="1744531" cy="228506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noAutofit/>
          </a:bodyPr>
          <a:lstStyle/>
          <a:p>
            <a:pPr algn="ctr"/>
            <a:r>
              <a:rPr kumimoji="1" lang="en-US" altLang="ja-JP" sz="1400" dirty="0">
                <a:solidFill>
                  <a:srgbClr val="EFF29A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Store warehouse</a:t>
            </a:r>
            <a:endParaRPr kumimoji="1" lang="ja-JP" altLang="en-US" sz="1400" dirty="0">
              <a:solidFill>
                <a:srgbClr val="EFF29A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8EBEAF5E-6447-4446-9A10-ACCDD12D2E6C}"/>
              </a:ext>
            </a:extLst>
          </p:cNvPr>
          <p:cNvSpPr txBox="1"/>
          <p:nvPr/>
        </p:nvSpPr>
        <p:spPr>
          <a:xfrm>
            <a:off x="4835261" y="2209033"/>
            <a:ext cx="1536094" cy="284464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noAutofit/>
          </a:bodyPr>
          <a:lstStyle/>
          <a:p>
            <a:pPr algn="ctr"/>
            <a:r>
              <a:rPr lang="en-US" altLang="ja-JP" sz="1400" dirty="0">
                <a:solidFill>
                  <a:srgbClr val="EFF29A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Shipment</a:t>
            </a:r>
            <a:endParaRPr kumimoji="1" lang="ja-JP" altLang="en-US" sz="1400" dirty="0">
              <a:solidFill>
                <a:srgbClr val="EFF29A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342AD335-153F-4E6A-BE68-9746F1DC7D4D}"/>
              </a:ext>
            </a:extLst>
          </p:cNvPr>
          <p:cNvSpPr txBox="1"/>
          <p:nvPr/>
        </p:nvSpPr>
        <p:spPr>
          <a:xfrm>
            <a:off x="886391" y="2613144"/>
            <a:ext cx="1247033" cy="577825"/>
          </a:xfrm>
          <a:prstGeom prst="rect">
            <a:avLst/>
          </a:prstGeom>
          <a:noFill/>
          <a:ln>
            <a:noFill/>
          </a:ln>
        </p:spPr>
        <p:txBody>
          <a:bodyPr wrap="square" lIns="0" rIns="0" rtlCol="0">
            <a:noAutofit/>
          </a:bodyPr>
          <a:lstStyle/>
          <a:p>
            <a:r>
              <a:rPr kumimoji="1" lang="en-US" altLang="ja-JP" sz="105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Inventory: 5,341</a:t>
            </a:r>
          </a:p>
          <a:p>
            <a:r>
              <a:rPr kumimoji="1" lang="en-US" altLang="zh-TW" sz="105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Stock</a:t>
            </a:r>
            <a:r>
              <a:rPr kumimoji="1" lang="zh-TW" altLang="en-US" sz="105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kumimoji="1" lang="en-US" altLang="zh-TW" sz="105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day: 15</a:t>
            </a:r>
          </a:p>
          <a:p>
            <a:r>
              <a:rPr kumimoji="1" lang="en-US" altLang="ja-JP" sz="1050" b="1" dirty="0">
                <a:solidFill>
                  <a:srgbClr val="69BADE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NORMAL</a:t>
            </a:r>
            <a:endParaRPr kumimoji="1" lang="en-US" altLang="zh-TW" sz="1050" b="1" dirty="0">
              <a:solidFill>
                <a:srgbClr val="69BADE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7" name="テキスト ボックス 46">
            <a:extLst>
              <a:ext uri="{FF2B5EF4-FFF2-40B4-BE49-F238E27FC236}">
                <a16:creationId xmlns:a16="http://schemas.microsoft.com/office/drawing/2014/main" id="{85270BE2-5E2C-4127-86B2-0D0435B0967D}"/>
              </a:ext>
            </a:extLst>
          </p:cNvPr>
          <p:cNvSpPr txBox="1"/>
          <p:nvPr/>
        </p:nvSpPr>
        <p:spPr>
          <a:xfrm>
            <a:off x="723635" y="6040524"/>
            <a:ext cx="6715760" cy="27421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r>
              <a:rPr kumimoji="1" lang="en-US" altLang="zh-TW" sz="10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Stock Day Level</a:t>
            </a:r>
            <a:r>
              <a:rPr kumimoji="1" lang="ja-JP" altLang="en-US" sz="10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：</a:t>
            </a:r>
            <a:r>
              <a:rPr lang="ja-JP" altLang="en-US" sz="1000" dirty="0">
                <a:solidFill>
                  <a:srgbClr val="69BADE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■</a:t>
            </a:r>
            <a:r>
              <a:rPr lang="en-US" altLang="ja-JP" sz="10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Normal Level</a:t>
            </a:r>
            <a:r>
              <a:rPr kumimoji="1" lang="ja-JP" altLang="en-US" sz="10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　</a:t>
            </a:r>
            <a:r>
              <a:rPr lang="ja-JP" altLang="en-US" sz="10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lang="ja-JP" altLang="en-US" sz="1000" dirty="0">
                <a:solidFill>
                  <a:srgbClr val="FF696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■</a:t>
            </a:r>
            <a:r>
              <a:rPr lang="ja-JP" altLang="en-US" sz="10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lang="en-US" altLang="ja-JP" sz="10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Warning Low Level</a:t>
            </a:r>
            <a:r>
              <a:rPr lang="ja-JP" altLang="en-US" sz="10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　 </a:t>
            </a:r>
            <a:r>
              <a:rPr lang="ja-JP" altLang="en-US" sz="1000" dirty="0">
                <a:solidFill>
                  <a:srgbClr val="203864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■</a:t>
            </a:r>
            <a:r>
              <a:rPr lang="ja-JP" altLang="en-US" sz="10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lang="en-US" altLang="ja-JP" sz="10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Warning High Level</a:t>
            </a:r>
            <a:endParaRPr kumimoji="1" lang="ja-JP" altLang="en-US" sz="1000" dirty="0">
              <a:solidFill>
                <a:schemeClr val="bg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8" name="矢印: 山形 47">
            <a:extLst>
              <a:ext uri="{FF2B5EF4-FFF2-40B4-BE49-F238E27FC236}">
                <a16:creationId xmlns:a16="http://schemas.microsoft.com/office/drawing/2014/main" id="{3B2D5C59-0625-498E-8637-EEF5CEFA977A}"/>
              </a:ext>
            </a:extLst>
          </p:cNvPr>
          <p:cNvSpPr/>
          <p:nvPr/>
        </p:nvSpPr>
        <p:spPr>
          <a:xfrm>
            <a:off x="2517071" y="3902550"/>
            <a:ext cx="180724" cy="485016"/>
          </a:xfrm>
          <a:prstGeom prst="chevron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9" name="矢印: 山形 48">
            <a:extLst>
              <a:ext uri="{FF2B5EF4-FFF2-40B4-BE49-F238E27FC236}">
                <a16:creationId xmlns:a16="http://schemas.microsoft.com/office/drawing/2014/main" id="{CE259777-84DD-4E1B-AE69-FC3961AB077B}"/>
              </a:ext>
            </a:extLst>
          </p:cNvPr>
          <p:cNvSpPr/>
          <p:nvPr/>
        </p:nvSpPr>
        <p:spPr>
          <a:xfrm>
            <a:off x="4586555" y="3902550"/>
            <a:ext cx="180724" cy="485016"/>
          </a:xfrm>
          <a:prstGeom prst="chevron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2" name="矢印: 山形 51">
            <a:extLst>
              <a:ext uri="{FF2B5EF4-FFF2-40B4-BE49-F238E27FC236}">
                <a16:creationId xmlns:a16="http://schemas.microsoft.com/office/drawing/2014/main" id="{DADCBCD9-04E3-46C9-988D-310D75747DC0}"/>
              </a:ext>
            </a:extLst>
          </p:cNvPr>
          <p:cNvSpPr/>
          <p:nvPr/>
        </p:nvSpPr>
        <p:spPr>
          <a:xfrm>
            <a:off x="6482420" y="3902550"/>
            <a:ext cx="180724" cy="485016"/>
          </a:xfrm>
          <a:prstGeom prst="chevron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3" name="グループ化 52">
            <a:extLst>
              <a:ext uri="{FF2B5EF4-FFF2-40B4-BE49-F238E27FC236}">
                <a16:creationId xmlns:a16="http://schemas.microsoft.com/office/drawing/2014/main" id="{0841D150-7AA3-400B-8E66-448DF5BAC477}"/>
              </a:ext>
            </a:extLst>
          </p:cNvPr>
          <p:cNvGrpSpPr/>
          <p:nvPr/>
        </p:nvGrpSpPr>
        <p:grpSpPr>
          <a:xfrm>
            <a:off x="2727548" y="1677054"/>
            <a:ext cx="1802722" cy="3292038"/>
            <a:chOff x="1939282" y="1822441"/>
            <a:chExt cx="1406824" cy="3626991"/>
          </a:xfrm>
        </p:grpSpPr>
        <p:sp>
          <p:nvSpPr>
            <p:cNvPr id="54" name="フリーフォーム: 図形 53">
              <a:extLst>
                <a:ext uri="{FF2B5EF4-FFF2-40B4-BE49-F238E27FC236}">
                  <a16:creationId xmlns:a16="http://schemas.microsoft.com/office/drawing/2014/main" id="{D9778325-8E9B-4E55-992C-E65DC83E0EC1}"/>
                </a:ext>
              </a:extLst>
            </p:cNvPr>
            <p:cNvSpPr/>
            <p:nvPr/>
          </p:nvSpPr>
          <p:spPr>
            <a:xfrm>
              <a:off x="1939282" y="1822441"/>
              <a:ext cx="1406824" cy="396815"/>
            </a:xfrm>
            <a:custGeom>
              <a:avLst/>
              <a:gdLst>
                <a:gd name="connsiteX0" fmla="*/ 0 w 1423359"/>
                <a:gd name="connsiteY0" fmla="*/ 388188 h 396815"/>
                <a:gd name="connsiteX1" fmla="*/ 715992 w 1423359"/>
                <a:gd name="connsiteY1" fmla="*/ 0 h 396815"/>
                <a:gd name="connsiteX2" fmla="*/ 1423359 w 1423359"/>
                <a:gd name="connsiteY2" fmla="*/ 396815 h 396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23359" h="396815">
                  <a:moveTo>
                    <a:pt x="0" y="388188"/>
                  </a:moveTo>
                  <a:lnTo>
                    <a:pt x="715992" y="0"/>
                  </a:lnTo>
                  <a:lnTo>
                    <a:pt x="1423359" y="396815"/>
                  </a:lnTo>
                </a:path>
              </a:pathLst>
            </a:custGeom>
            <a:noFill/>
            <a:ln w="38100">
              <a:solidFill>
                <a:srgbClr val="D9D9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55" name="直線コネクタ 54">
              <a:extLst>
                <a:ext uri="{FF2B5EF4-FFF2-40B4-BE49-F238E27FC236}">
                  <a16:creationId xmlns:a16="http://schemas.microsoft.com/office/drawing/2014/main" id="{FAB34160-5B53-4265-A591-14F3ED87A0A3}"/>
                </a:ext>
              </a:extLst>
            </p:cNvPr>
            <p:cNvCxnSpPr>
              <a:cxnSpLocks/>
            </p:cNvCxnSpPr>
            <p:nvPr/>
          </p:nvCxnSpPr>
          <p:spPr>
            <a:xfrm>
              <a:off x="3338445" y="2202004"/>
              <a:ext cx="0" cy="3247428"/>
            </a:xfrm>
            <a:prstGeom prst="line">
              <a:avLst/>
            </a:prstGeom>
            <a:ln w="38100">
              <a:solidFill>
                <a:srgbClr val="D9D9D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線コネクタ 56">
              <a:extLst>
                <a:ext uri="{FF2B5EF4-FFF2-40B4-BE49-F238E27FC236}">
                  <a16:creationId xmlns:a16="http://schemas.microsoft.com/office/drawing/2014/main" id="{18F32F2C-522F-4207-95BD-ACE1B2930589}"/>
                </a:ext>
              </a:extLst>
            </p:cNvPr>
            <p:cNvCxnSpPr>
              <a:cxnSpLocks/>
            </p:cNvCxnSpPr>
            <p:nvPr/>
          </p:nvCxnSpPr>
          <p:spPr>
            <a:xfrm>
              <a:off x="1948872" y="2193377"/>
              <a:ext cx="0" cy="3256055"/>
            </a:xfrm>
            <a:prstGeom prst="line">
              <a:avLst/>
            </a:prstGeom>
            <a:ln w="38100">
              <a:solidFill>
                <a:srgbClr val="D9D9D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グループ化 57">
            <a:extLst>
              <a:ext uri="{FF2B5EF4-FFF2-40B4-BE49-F238E27FC236}">
                <a16:creationId xmlns:a16="http://schemas.microsoft.com/office/drawing/2014/main" id="{0F471E65-3F79-4155-BAA6-ADB19F211097}"/>
              </a:ext>
            </a:extLst>
          </p:cNvPr>
          <p:cNvGrpSpPr/>
          <p:nvPr/>
        </p:nvGrpSpPr>
        <p:grpSpPr>
          <a:xfrm>
            <a:off x="643501" y="1678296"/>
            <a:ext cx="1790433" cy="3276116"/>
            <a:chOff x="261199" y="2011206"/>
            <a:chExt cx="1397234" cy="3421776"/>
          </a:xfrm>
        </p:grpSpPr>
        <p:cxnSp>
          <p:nvCxnSpPr>
            <p:cNvPr id="59" name="直線コネクタ 58">
              <a:extLst>
                <a:ext uri="{FF2B5EF4-FFF2-40B4-BE49-F238E27FC236}">
                  <a16:creationId xmlns:a16="http://schemas.microsoft.com/office/drawing/2014/main" id="{D06F85AE-14F8-4CB8-96B7-2E153123CC95}"/>
                </a:ext>
              </a:extLst>
            </p:cNvPr>
            <p:cNvCxnSpPr>
              <a:cxnSpLocks/>
            </p:cNvCxnSpPr>
            <p:nvPr/>
          </p:nvCxnSpPr>
          <p:spPr>
            <a:xfrm>
              <a:off x="1658433" y="2277947"/>
              <a:ext cx="0" cy="3146410"/>
            </a:xfrm>
            <a:prstGeom prst="line">
              <a:avLst/>
            </a:prstGeom>
            <a:ln w="38100">
              <a:solidFill>
                <a:srgbClr val="D9D9D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線コネクタ 59">
              <a:extLst>
                <a:ext uri="{FF2B5EF4-FFF2-40B4-BE49-F238E27FC236}">
                  <a16:creationId xmlns:a16="http://schemas.microsoft.com/office/drawing/2014/main" id="{D71BE48D-C5B0-44F1-9CC1-CC458049F20A}"/>
                </a:ext>
              </a:extLst>
            </p:cNvPr>
            <p:cNvCxnSpPr>
              <a:cxnSpLocks/>
            </p:cNvCxnSpPr>
            <p:nvPr/>
          </p:nvCxnSpPr>
          <p:spPr>
            <a:xfrm>
              <a:off x="268860" y="2334337"/>
              <a:ext cx="0" cy="3098645"/>
            </a:xfrm>
            <a:prstGeom prst="line">
              <a:avLst/>
            </a:prstGeom>
            <a:ln w="38100">
              <a:solidFill>
                <a:srgbClr val="D9D9D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フリーフォーム: 図形 60">
              <a:extLst>
                <a:ext uri="{FF2B5EF4-FFF2-40B4-BE49-F238E27FC236}">
                  <a16:creationId xmlns:a16="http://schemas.microsoft.com/office/drawing/2014/main" id="{DF515DDB-01DF-4A38-BF6E-BFC49473979E}"/>
                </a:ext>
              </a:extLst>
            </p:cNvPr>
            <p:cNvSpPr/>
            <p:nvPr/>
          </p:nvSpPr>
          <p:spPr>
            <a:xfrm>
              <a:off x="261199" y="2011206"/>
              <a:ext cx="1397229" cy="348495"/>
            </a:xfrm>
            <a:custGeom>
              <a:avLst/>
              <a:gdLst>
                <a:gd name="connsiteX0" fmla="*/ 0 w 754540"/>
                <a:gd name="connsiteY0" fmla="*/ 342101 h 348495"/>
                <a:gd name="connsiteX1" fmla="*/ 754540 w 754540"/>
                <a:gd name="connsiteY1" fmla="*/ 0 h 348495"/>
                <a:gd name="connsiteX2" fmla="*/ 754540 w 754540"/>
                <a:gd name="connsiteY2" fmla="*/ 348495 h 348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540" h="348495">
                  <a:moveTo>
                    <a:pt x="0" y="342101"/>
                  </a:moveTo>
                  <a:lnTo>
                    <a:pt x="754540" y="0"/>
                  </a:lnTo>
                  <a:lnTo>
                    <a:pt x="754540" y="348495"/>
                  </a:lnTo>
                </a:path>
              </a:pathLst>
            </a:custGeom>
            <a:noFill/>
            <a:ln w="38100">
              <a:solidFill>
                <a:srgbClr val="D9D9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63" name="直線コネクタ 62">
            <a:extLst>
              <a:ext uri="{FF2B5EF4-FFF2-40B4-BE49-F238E27FC236}">
                <a16:creationId xmlns:a16="http://schemas.microsoft.com/office/drawing/2014/main" id="{B86D6A7D-01B9-406F-8682-8143CF5B4BE9}"/>
              </a:ext>
            </a:extLst>
          </p:cNvPr>
          <p:cNvCxnSpPr>
            <a:cxnSpLocks/>
          </p:cNvCxnSpPr>
          <p:nvPr/>
        </p:nvCxnSpPr>
        <p:spPr>
          <a:xfrm flipH="1">
            <a:off x="10241904" y="2123832"/>
            <a:ext cx="9699" cy="2881895"/>
          </a:xfrm>
          <a:prstGeom prst="line">
            <a:avLst/>
          </a:prstGeom>
          <a:ln w="38100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コネクタ 63">
            <a:extLst>
              <a:ext uri="{FF2B5EF4-FFF2-40B4-BE49-F238E27FC236}">
                <a16:creationId xmlns:a16="http://schemas.microsoft.com/office/drawing/2014/main" id="{30009015-823B-464A-94B0-BAAB5A3B9724}"/>
              </a:ext>
            </a:extLst>
          </p:cNvPr>
          <p:cNvCxnSpPr>
            <a:cxnSpLocks/>
          </p:cNvCxnSpPr>
          <p:nvPr/>
        </p:nvCxnSpPr>
        <p:spPr>
          <a:xfrm>
            <a:off x="6739210" y="1933682"/>
            <a:ext cx="0" cy="3033501"/>
          </a:xfrm>
          <a:prstGeom prst="line">
            <a:avLst/>
          </a:prstGeom>
          <a:ln w="38100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8" name="表 19">
            <a:extLst>
              <a:ext uri="{FF2B5EF4-FFF2-40B4-BE49-F238E27FC236}">
                <a16:creationId xmlns:a16="http://schemas.microsoft.com/office/drawing/2014/main" id="{2644D020-AF25-46CA-9B06-2F0A0EA312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6448488"/>
              </p:ext>
            </p:extLst>
          </p:nvPr>
        </p:nvGraphicFramePr>
        <p:xfrm>
          <a:off x="746899" y="4970620"/>
          <a:ext cx="1521700" cy="98091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2170">
                  <a:extLst>
                    <a:ext uri="{9D8B030D-6E8A-4147-A177-3AD203B41FA5}">
                      <a16:colId xmlns:a16="http://schemas.microsoft.com/office/drawing/2014/main" val="3667224312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1224091283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4018664957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3640241019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963521173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3321804980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2354997697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3959510456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2515089442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1526282426"/>
                    </a:ext>
                  </a:extLst>
                </a:gridCol>
              </a:tblGrid>
              <a:tr h="98091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3602654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5998188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7997347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2766020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6845004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7431258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6656359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833991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8701853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2654769"/>
                  </a:ext>
                </a:extLst>
              </a:tr>
            </a:tbl>
          </a:graphicData>
        </a:graphic>
      </p:graphicFrame>
      <p:sp>
        <p:nvSpPr>
          <p:cNvPr id="69" name="テキスト ボックス 68">
            <a:extLst>
              <a:ext uri="{FF2B5EF4-FFF2-40B4-BE49-F238E27FC236}">
                <a16:creationId xmlns:a16="http://schemas.microsoft.com/office/drawing/2014/main" id="{4A9EB24E-3BD1-4E01-A931-43C806664CF3}"/>
              </a:ext>
            </a:extLst>
          </p:cNvPr>
          <p:cNvSpPr txBox="1"/>
          <p:nvPr/>
        </p:nvSpPr>
        <p:spPr>
          <a:xfrm>
            <a:off x="948591" y="4985939"/>
            <a:ext cx="1049172" cy="206021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noAutofit/>
          </a:bodyPr>
          <a:lstStyle/>
          <a:p>
            <a:pPr algn="ctr"/>
            <a:r>
              <a:rPr lang="en-US" altLang="ja-JP" sz="900" dirty="0">
                <a:solidFill>
                  <a:srgbClr val="EFF29A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Trend</a:t>
            </a:r>
            <a:endParaRPr kumimoji="1" lang="ja-JP" altLang="en-US" sz="900" dirty="0">
              <a:solidFill>
                <a:srgbClr val="EFF29A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graphicFrame>
        <p:nvGraphicFramePr>
          <p:cNvPr id="70" name="表 19">
            <a:extLst>
              <a:ext uri="{FF2B5EF4-FFF2-40B4-BE49-F238E27FC236}">
                <a16:creationId xmlns:a16="http://schemas.microsoft.com/office/drawing/2014/main" id="{17ABED74-071C-43F0-B752-E17A96969D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694742"/>
              </p:ext>
            </p:extLst>
          </p:nvPr>
        </p:nvGraphicFramePr>
        <p:xfrm>
          <a:off x="2826951" y="4970620"/>
          <a:ext cx="1521700" cy="98091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2170">
                  <a:extLst>
                    <a:ext uri="{9D8B030D-6E8A-4147-A177-3AD203B41FA5}">
                      <a16:colId xmlns:a16="http://schemas.microsoft.com/office/drawing/2014/main" val="3667224312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1224091283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4018664957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3640241019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963521173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3321804980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2354997697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3959510456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2515089442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1526282426"/>
                    </a:ext>
                  </a:extLst>
                </a:gridCol>
              </a:tblGrid>
              <a:tr h="98091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3602654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5998188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7997347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2766020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6845004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7431258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6656359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833991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8701853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2654769"/>
                  </a:ext>
                </a:extLst>
              </a:tr>
            </a:tbl>
          </a:graphicData>
        </a:graphic>
      </p:graphicFrame>
      <p:sp>
        <p:nvSpPr>
          <p:cNvPr id="71" name="テキスト ボックス 70">
            <a:extLst>
              <a:ext uri="{FF2B5EF4-FFF2-40B4-BE49-F238E27FC236}">
                <a16:creationId xmlns:a16="http://schemas.microsoft.com/office/drawing/2014/main" id="{41031663-E4ED-477B-802A-FA0D5B577003}"/>
              </a:ext>
            </a:extLst>
          </p:cNvPr>
          <p:cNvSpPr txBox="1"/>
          <p:nvPr/>
        </p:nvSpPr>
        <p:spPr>
          <a:xfrm>
            <a:off x="3028643" y="4985939"/>
            <a:ext cx="1049172" cy="206021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noAutofit/>
          </a:bodyPr>
          <a:lstStyle/>
          <a:p>
            <a:pPr algn="ctr"/>
            <a:r>
              <a:rPr lang="en-US" altLang="ja-JP" sz="900" dirty="0">
                <a:solidFill>
                  <a:srgbClr val="EFF29A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Trend</a:t>
            </a:r>
            <a:endParaRPr kumimoji="1" lang="ja-JP" altLang="en-US" sz="900" dirty="0">
              <a:solidFill>
                <a:srgbClr val="EFF29A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graphicFrame>
        <p:nvGraphicFramePr>
          <p:cNvPr id="72" name="表 19">
            <a:extLst>
              <a:ext uri="{FF2B5EF4-FFF2-40B4-BE49-F238E27FC236}">
                <a16:creationId xmlns:a16="http://schemas.microsoft.com/office/drawing/2014/main" id="{2B09976E-690F-460C-AC0C-09961AF733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4013290"/>
              </p:ext>
            </p:extLst>
          </p:nvPr>
        </p:nvGraphicFramePr>
        <p:xfrm>
          <a:off x="4867608" y="4988716"/>
          <a:ext cx="1521700" cy="98091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2170">
                  <a:extLst>
                    <a:ext uri="{9D8B030D-6E8A-4147-A177-3AD203B41FA5}">
                      <a16:colId xmlns:a16="http://schemas.microsoft.com/office/drawing/2014/main" val="3667224312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1224091283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4018664957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3640241019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963521173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3321804980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2354997697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3959510456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2515089442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1526282426"/>
                    </a:ext>
                  </a:extLst>
                </a:gridCol>
              </a:tblGrid>
              <a:tr h="98091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3602654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5998188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7997347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2766020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6845004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7431258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6656359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833991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8701853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2654769"/>
                  </a:ext>
                </a:extLst>
              </a:tr>
            </a:tbl>
          </a:graphicData>
        </a:graphic>
      </p:graphicFrame>
      <p:sp>
        <p:nvSpPr>
          <p:cNvPr id="73" name="テキスト ボックス 72">
            <a:extLst>
              <a:ext uri="{FF2B5EF4-FFF2-40B4-BE49-F238E27FC236}">
                <a16:creationId xmlns:a16="http://schemas.microsoft.com/office/drawing/2014/main" id="{9C20D7E2-ABE9-49B9-B134-A523076A2853}"/>
              </a:ext>
            </a:extLst>
          </p:cNvPr>
          <p:cNvSpPr txBox="1"/>
          <p:nvPr/>
        </p:nvSpPr>
        <p:spPr>
          <a:xfrm>
            <a:off x="5069300" y="5004035"/>
            <a:ext cx="1049172" cy="206021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noAutofit/>
          </a:bodyPr>
          <a:lstStyle/>
          <a:p>
            <a:pPr algn="ctr"/>
            <a:r>
              <a:rPr lang="en-US" altLang="ja-JP" sz="900" dirty="0">
                <a:solidFill>
                  <a:srgbClr val="EFF29A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Trend</a:t>
            </a:r>
            <a:endParaRPr kumimoji="1" lang="ja-JP" altLang="en-US" sz="900" dirty="0">
              <a:solidFill>
                <a:srgbClr val="EFF29A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graphicFrame>
        <p:nvGraphicFramePr>
          <p:cNvPr id="74" name="表 19">
            <a:extLst>
              <a:ext uri="{FF2B5EF4-FFF2-40B4-BE49-F238E27FC236}">
                <a16:creationId xmlns:a16="http://schemas.microsoft.com/office/drawing/2014/main" id="{3E0AF04B-ACCB-4FAB-8106-466CA523A1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0604482"/>
              </p:ext>
            </p:extLst>
          </p:nvPr>
        </p:nvGraphicFramePr>
        <p:xfrm>
          <a:off x="6941137" y="5001716"/>
          <a:ext cx="1449820" cy="98091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4982">
                  <a:extLst>
                    <a:ext uri="{9D8B030D-6E8A-4147-A177-3AD203B41FA5}">
                      <a16:colId xmlns:a16="http://schemas.microsoft.com/office/drawing/2014/main" val="3667224312"/>
                    </a:ext>
                  </a:extLst>
                </a:gridCol>
                <a:gridCol w="144982">
                  <a:extLst>
                    <a:ext uri="{9D8B030D-6E8A-4147-A177-3AD203B41FA5}">
                      <a16:colId xmlns:a16="http://schemas.microsoft.com/office/drawing/2014/main" val="1224091283"/>
                    </a:ext>
                  </a:extLst>
                </a:gridCol>
                <a:gridCol w="144982">
                  <a:extLst>
                    <a:ext uri="{9D8B030D-6E8A-4147-A177-3AD203B41FA5}">
                      <a16:colId xmlns:a16="http://schemas.microsoft.com/office/drawing/2014/main" val="4018664957"/>
                    </a:ext>
                  </a:extLst>
                </a:gridCol>
                <a:gridCol w="144982">
                  <a:extLst>
                    <a:ext uri="{9D8B030D-6E8A-4147-A177-3AD203B41FA5}">
                      <a16:colId xmlns:a16="http://schemas.microsoft.com/office/drawing/2014/main" val="3640241019"/>
                    </a:ext>
                  </a:extLst>
                </a:gridCol>
                <a:gridCol w="144982">
                  <a:extLst>
                    <a:ext uri="{9D8B030D-6E8A-4147-A177-3AD203B41FA5}">
                      <a16:colId xmlns:a16="http://schemas.microsoft.com/office/drawing/2014/main" val="963521173"/>
                    </a:ext>
                  </a:extLst>
                </a:gridCol>
                <a:gridCol w="144982">
                  <a:extLst>
                    <a:ext uri="{9D8B030D-6E8A-4147-A177-3AD203B41FA5}">
                      <a16:colId xmlns:a16="http://schemas.microsoft.com/office/drawing/2014/main" val="3321804980"/>
                    </a:ext>
                  </a:extLst>
                </a:gridCol>
                <a:gridCol w="144982">
                  <a:extLst>
                    <a:ext uri="{9D8B030D-6E8A-4147-A177-3AD203B41FA5}">
                      <a16:colId xmlns:a16="http://schemas.microsoft.com/office/drawing/2014/main" val="2354997697"/>
                    </a:ext>
                  </a:extLst>
                </a:gridCol>
                <a:gridCol w="144982">
                  <a:extLst>
                    <a:ext uri="{9D8B030D-6E8A-4147-A177-3AD203B41FA5}">
                      <a16:colId xmlns:a16="http://schemas.microsoft.com/office/drawing/2014/main" val="3959510456"/>
                    </a:ext>
                  </a:extLst>
                </a:gridCol>
                <a:gridCol w="144982">
                  <a:extLst>
                    <a:ext uri="{9D8B030D-6E8A-4147-A177-3AD203B41FA5}">
                      <a16:colId xmlns:a16="http://schemas.microsoft.com/office/drawing/2014/main" val="2515089442"/>
                    </a:ext>
                  </a:extLst>
                </a:gridCol>
                <a:gridCol w="144982">
                  <a:extLst>
                    <a:ext uri="{9D8B030D-6E8A-4147-A177-3AD203B41FA5}">
                      <a16:colId xmlns:a16="http://schemas.microsoft.com/office/drawing/2014/main" val="1526282426"/>
                    </a:ext>
                  </a:extLst>
                </a:gridCol>
              </a:tblGrid>
              <a:tr h="98091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3602654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5998188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7997347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2766020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6845004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7431258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6656359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833991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8701853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2654769"/>
                  </a:ext>
                </a:extLst>
              </a:tr>
            </a:tbl>
          </a:graphicData>
        </a:graphic>
      </p:graphicFrame>
      <p:sp>
        <p:nvSpPr>
          <p:cNvPr id="75" name="テキスト ボックス 74">
            <a:extLst>
              <a:ext uri="{FF2B5EF4-FFF2-40B4-BE49-F238E27FC236}">
                <a16:creationId xmlns:a16="http://schemas.microsoft.com/office/drawing/2014/main" id="{617EE98D-20E4-44E7-889B-56295B3630DD}"/>
              </a:ext>
            </a:extLst>
          </p:cNvPr>
          <p:cNvSpPr txBox="1"/>
          <p:nvPr/>
        </p:nvSpPr>
        <p:spPr>
          <a:xfrm>
            <a:off x="7171788" y="5017035"/>
            <a:ext cx="1049172" cy="206021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noAutofit/>
          </a:bodyPr>
          <a:lstStyle/>
          <a:p>
            <a:pPr algn="ctr"/>
            <a:r>
              <a:rPr lang="en-US" altLang="ja-JP" sz="900" dirty="0">
                <a:solidFill>
                  <a:srgbClr val="EFF29A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Trend</a:t>
            </a:r>
            <a:endParaRPr kumimoji="1" lang="ja-JP" altLang="en-US" sz="900" dirty="0">
              <a:solidFill>
                <a:srgbClr val="EFF29A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graphicFrame>
        <p:nvGraphicFramePr>
          <p:cNvPr id="76" name="表 19">
            <a:extLst>
              <a:ext uri="{FF2B5EF4-FFF2-40B4-BE49-F238E27FC236}">
                <a16:creationId xmlns:a16="http://schemas.microsoft.com/office/drawing/2014/main" id="{DC2808CA-60F4-43B2-8DDC-4066E78ECD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8661506"/>
              </p:ext>
            </p:extLst>
          </p:nvPr>
        </p:nvGraphicFramePr>
        <p:xfrm>
          <a:off x="8661731" y="5017035"/>
          <a:ext cx="1449820" cy="9809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4982">
                  <a:extLst>
                    <a:ext uri="{9D8B030D-6E8A-4147-A177-3AD203B41FA5}">
                      <a16:colId xmlns:a16="http://schemas.microsoft.com/office/drawing/2014/main" val="3667224312"/>
                    </a:ext>
                  </a:extLst>
                </a:gridCol>
                <a:gridCol w="144982">
                  <a:extLst>
                    <a:ext uri="{9D8B030D-6E8A-4147-A177-3AD203B41FA5}">
                      <a16:colId xmlns:a16="http://schemas.microsoft.com/office/drawing/2014/main" val="1224091283"/>
                    </a:ext>
                  </a:extLst>
                </a:gridCol>
                <a:gridCol w="144982">
                  <a:extLst>
                    <a:ext uri="{9D8B030D-6E8A-4147-A177-3AD203B41FA5}">
                      <a16:colId xmlns:a16="http://schemas.microsoft.com/office/drawing/2014/main" val="4018664957"/>
                    </a:ext>
                  </a:extLst>
                </a:gridCol>
                <a:gridCol w="144982">
                  <a:extLst>
                    <a:ext uri="{9D8B030D-6E8A-4147-A177-3AD203B41FA5}">
                      <a16:colId xmlns:a16="http://schemas.microsoft.com/office/drawing/2014/main" val="3640241019"/>
                    </a:ext>
                  </a:extLst>
                </a:gridCol>
                <a:gridCol w="144982">
                  <a:extLst>
                    <a:ext uri="{9D8B030D-6E8A-4147-A177-3AD203B41FA5}">
                      <a16:colId xmlns:a16="http://schemas.microsoft.com/office/drawing/2014/main" val="963521173"/>
                    </a:ext>
                  </a:extLst>
                </a:gridCol>
                <a:gridCol w="144982">
                  <a:extLst>
                    <a:ext uri="{9D8B030D-6E8A-4147-A177-3AD203B41FA5}">
                      <a16:colId xmlns:a16="http://schemas.microsoft.com/office/drawing/2014/main" val="3321804980"/>
                    </a:ext>
                  </a:extLst>
                </a:gridCol>
                <a:gridCol w="144982">
                  <a:extLst>
                    <a:ext uri="{9D8B030D-6E8A-4147-A177-3AD203B41FA5}">
                      <a16:colId xmlns:a16="http://schemas.microsoft.com/office/drawing/2014/main" val="2354997697"/>
                    </a:ext>
                  </a:extLst>
                </a:gridCol>
                <a:gridCol w="144982">
                  <a:extLst>
                    <a:ext uri="{9D8B030D-6E8A-4147-A177-3AD203B41FA5}">
                      <a16:colId xmlns:a16="http://schemas.microsoft.com/office/drawing/2014/main" val="3959510456"/>
                    </a:ext>
                  </a:extLst>
                </a:gridCol>
                <a:gridCol w="144982">
                  <a:extLst>
                    <a:ext uri="{9D8B030D-6E8A-4147-A177-3AD203B41FA5}">
                      <a16:colId xmlns:a16="http://schemas.microsoft.com/office/drawing/2014/main" val="2515089442"/>
                    </a:ext>
                  </a:extLst>
                </a:gridCol>
                <a:gridCol w="144982">
                  <a:extLst>
                    <a:ext uri="{9D8B030D-6E8A-4147-A177-3AD203B41FA5}">
                      <a16:colId xmlns:a16="http://schemas.microsoft.com/office/drawing/2014/main" val="1526282426"/>
                    </a:ext>
                  </a:extLst>
                </a:gridCol>
              </a:tblGrid>
              <a:tr h="9809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3602654"/>
                  </a:ext>
                </a:extLst>
              </a:tr>
              <a:tr h="9809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5998188"/>
                  </a:ext>
                </a:extLst>
              </a:tr>
              <a:tr h="9809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7997347"/>
                  </a:ext>
                </a:extLst>
              </a:tr>
              <a:tr h="9809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2766020"/>
                  </a:ext>
                </a:extLst>
              </a:tr>
              <a:tr h="9809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6845004"/>
                  </a:ext>
                </a:extLst>
              </a:tr>
              <a:tr h="9809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7431258"/>
                  </a:ext>
                </a:extLst>
              </a:tr>
              <a:tr h="9809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6656359"/>
                  </a:ext>
                </a:extLst>
              </a:tr>
              <a:tr h="9809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833991"/>
                  </a:ext>
                </a:extLst>
              </a:tr>
              <a:tr h="9809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8701853"/>
                  </a:ext>
                </a:extLst>
              </a:tr>
              <a:tr h="9809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2654769"/>
                  </a:ext>
                </a:extLst>
              </a:tr>
            </a:tbl>
          </a:graphicData>
        </a:graphic>
      </p:graphicFrame>
      <p:sp>
        <p:nvSpPr>
          <p:cNvPr id="77" name="テキスト ボックス 76">
            <a:extLst>
              <a:ext uri="{FF2B5EF4-FFF2-40B4-BE49-F238E27FC236}">
                <a16:creationId xmlns:a16="http://schemas.microsoft.com/office/drawing/2014/main" id="{D32E3E1A-075A-45B2-B5AD-ED4B8E4D0C67}"/>
              </a:ext>
            </a:extLst>
          </p:cNvPr>
          <p:cNvSpPr txBox="1"/>
          <p:nvPr/>
        </p:nvSpPr>
        <p:spPr>
          <a:xfrm>
            <a:off x="8742390" y="5032347"/>
            <a:ext cx="1049172" cy="206021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noAutofit/>
          </a:bodyPr>
          <a:lstStyle/>
          <a:p>
            <a:pPr algn="ctr"/>
            <a:r>
              <a:rPr lang="en-US" altLang="ja-JP" sz="900" dirty="0">
                <a:solidFill>
                  <a:srgbClr val="EFF29A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Trend</a:t>
            </a:r>
            <a:endParaRPr kumimoji="1" lang="ja-JP" altLang="en-US" sz="900" dirty="0">
              <a:solidFill>
                <a:srgbClr val="EFF29A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78" name="テキスト ボックス 77">
            <a:extLst>
              <a:ext uri="{FF2B5EF4-FFF2-40B4-BE49-F238E27FC236}">
                <a16:creationId xmlns:a16="http://schemas.microsoft.com/office/drawing/2014/main" id="{9CDB8A07-DE23-4CB8-8C50-E7540E6A1587}"/>
              </a:ext>
            </a:extLst>
          </p:cNvPr>
          <p:cNvSpPr txBox="1"/>
          <p:nvPr/>
        </p:nvSpPr>
        <p:spPr>
          <a:xfrm>
            <a:off x="2972394" y="2604565"/>
            <a:ext cx="1247033" cy="593801"/>
          </a:xfrm>
          <a:prstGeom prst="rect">
            <a:avLst/>
          </a:prstGeom>
          <a:noFill/>
          <a:ln>
            <a:noFill/>
          </a:ln>
        </p:spPr>
        <p:txBody>
          <a:bodyPr wrap="square" lIns="0" rIns="0" rtlCol="0">
            <a:noAutofit/>
          </a:bodyPr>
          <a:lstStyle/>
          <a:p>
            <a:r>
              <a:rPr kumimoji="1" lang="en-US" altLang="ja-JP" sz="105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Inventory: 8,142</a:t>
            </a:r>
          </a:p>
          <a:p>
            <a:r>
              <a:rPr kumimoji="1" lang="en-US" altLang="zh-TW" sz="105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Stock</a:t>
            </a:r>
            <a:r>
              <a:rPr kumimoji="1" lang="zh-TW" altLang="en-US" sz="105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kumimoji="1" lang="en-US" altLang="zh-TW" sz="105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day: </a:t>
            </a:r>
            <a:r>
              <a:rPr lang="en-US" altLang="zh-TW" sz="105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2</a:t>
            </a:r>
            <a:r>
              <a:rPr kumimoji="1" lang="en-US" altLang="zh-TW" sz="105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1</a:t>
            </a:r>
          </a:p>
          <a:p>
            <a:r>
              <a:rPr kumimoji="1" lang="en-US" altLang="ja-JP" sz="1050" b="1" dirty="0">
                <a:solidFill>
                  <a:srgbClr val="69BADE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NORMAL</a:t>
            </a:r>
            <a:endParaRPr kumimoji="1" lang="en-US" altLang="zh-TW" sz="1050" b="1" dirty="0">
              <a:solidFill>
                <a:srgbClr val="69BADE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79" name="テキスト ボックス 78">
            <a:extLst>
              <a:ext uri="{FF2B5EF4-FFF2-40B4-BE49-F238E27FC236}">
                <a16:creationId xmlns:a16="http://schemas.microsoft.com/office/drawing/2014/main" id="{84DE56E5-B265-48F4-BFC1-1E35A5B262D4}"/>
              </a:ext>
            </a:extLst>
          </p:cNvPr>
          <p:cNvSpPr txBox="1"/>
          <p:nvPr/>
        </p:nvSpPr>
        <p:spPr>
          <a:xfrm>
            <a:off x="5112619" y="2613431"/>
            <a:ext cx="1247033" cy="577291"/>
          </a:xfrm>
          <a:prstGeom prst="rect">
            <a:avLst/>
          </a:prstGeom>
          <a:noFill/>
          <a:ln>
            <a:noFill/>
          </a:ln>
        </p:spPr>
        <p:txBody>
          <a:bodyPr wrap="square" lIns="0" rIns="0" rtlCol="0">
            <a:noAutofit/>
          </a:bodyPr>
          <a:lstStyle/>
          <a:p>
            <a:r>
              <a:rPr kumimoji="1" lang="en-US" altLang="ja-JP" sz="105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Inventory: 8,531</a:t>
            </a:r>
          </a:p>
          <a:p>
            <a:r>
              <a:rPr kumimoji="1" lang="en-US" altLang="zh-TW" sz="105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Stock</a:t>
            </a:r>
            <a:r>
              <a:rPr kumimoji="1" lang="zh-TW" altLang="en-US" sz="105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kumimoji="1" lang="en-US" altLang="zh-TW" sz="105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day: 25</a:t>
            </a:r>
          </a:p>
          <a:p>
            <a:r>
              <a:rPr kumimoji="1" lang="en-US" altLang="ja-JP" sz="1050" b="1" dirty="0">
                <a:solidFill>
                  <a:srgbClr val="69BADE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NORMAL</a:t>
            </a:r>
            <a:endParaRPr kumimoji="1" lang="en-US" altLang="zh-TW" sz="1050" b="1" dirty="0">
              <a:solidFill>
                <a:srgbClr val="69BADE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80" name="テキスト ボックス 79">
            <a:extLst>
              <a:ext uri="{FF2B5EF4-FFF2-40B4-BE49-F238E27FC236}">
                <a16:creationId xmlns:a16="http://schemas.microsoft.com/office/drawing/2014/main" id="{6D5DA877-7858-4B99-B90B-83638AB76496}"/>
              </a:ext>
            </a:extLst>
          </p:cNvPr>
          <p:cNvSpPr txBox="1"/>
          <p:nvPr/>
        </p:nvSpPr>
        <p:spPr>
          <a:xfrm>
            <a:off x="7029653" y="2613431"/>
            <a:ext cx="1247033" cy="577291"/>
          </a:xfrm>
          <a:prstGeom prst="rect">
            <a:avLst/>
          </a:prstGeom>
          <a:noFill/>
          <a:ln>
            <a:noFill/>
          </a:ln>
        </p:spPr>
        <p:txBody>
          <a:bodyPr wrap="square" lIns="0" rIns="0" rtlCol="0">
            <a:noAutofit/>
          </a:bodyPr>
          <a:lstStyle/>
          <a:p>
            <a:r>
              <a:rPr kumimoji="1" lang="en-US" altLang="ja-JP" sz="105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Inventory: 4,780</a:t>
            </a:r>
          </a:p>
          <a:p>
            <a:r>
              <a:rPr kumimoji="1" lang="en-US" altLang="zh-TW" sz="105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Stock day: 37</a:t>
            </a:r>
          </a:p>
          <a:p>
            <a:r>
              <a:rPr kumimoji="1" lang="en-US" altLang="ja-JP" sz="1050" b="1" dirty="0">
                <a:solidFill>
                  <a:srgbClr val="203864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HIGH</a:t>
            </a:r>
            <a:endParaRPr kumimoji="1" lang="en-US" altLang="zh-TW" sz="1050" b="1" dirty="0">
              <a:solidFill>
                <a:srgbClr val="203864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81" name="テキスト ボックス 80">
            <a:extLst>
              <a:ext uri="{FF2B5EF4-FFF2-40B4-BE49-F238E27FC236}">
                <a16:creationId xmlns:a16="http://schemas.microsoft.com/office/drawing/2014/main" id="{FBE7B98C-1494-4E9C-9044-C59D1D763B29}"/>
              </a:ext>
            </a:extLst>
          </p:cNvPr>
          <p:cNvSpPr txBox="1"/>
          <p:nvPr/>
        </p:nvSpPr>
        <p:spPr>
          <a:xfrm>
            <a:off x="8657985" y="2613431"/>
            <a:ext cx="1247033" cy="577291"/>
          </a:xfrm>
          <a:prstGeom prst="rect">
            <a:avLst/>
          </a:prstGeom>
          <a:noFill/>
          <a:ln>
            <a:noFill/>
          </a:ln>
        </p:spPr>
        <p:txBody>
          <a:bodyPr wrap="square" lIns="0" rIns="0" rtlCol="0">
            <a:noAutofit/>
          </a:bodyPr>
          <a:lstStyle/>
          <a:p>
            <a:r>
              <a:rPr kumimoji="1" lang="en-US" altLang="ja-JP" sz="105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Inventory: </a:t>
            </a:r>
            <a:r>
              <a:rPr lang="en-US" altLang="ja-JP" sz="105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1,337</a:t>
            </a:r>
            <a:endParaRPr kumimoji="1" lang="en-US" altLang="ja-JP" sz="1050" dirty="0">
              <a:solidFill>
                <a:schemeClr val="bg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en-US" altLang="zh-TW" sz="105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Stock day: </a:t>
            </a:r>
            <a:r>
              <a:rPr lang="en-US" altLang="zh-TW" sz="105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1</a:t>
            </a:r>
            <a:r>
              <a:rPr kumimoji="1" lang="en-US" altLang="zh-TW" sz="105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1</a:t>
            </a:r>
          </a:p>
          <a:p>
            <a:r>
              <a:rPr kumimoji="1" lang="en-US" altLang="ja-JP" sz="1050" b="1" dirty="0">
                <a:solidFill>
                  <a:srgbClr val="FF696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LOW</a:t>
            </a:r>
            <a:endParaRPr kumimoji="1" lang="en-US" altLang="zh-TW" sz="1050" b="1" dirty="0">
              <a:solidFill>
                <a:srgbClr val="FF696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82" name="Picture 14" descr="Airplane Take Off Icon - Free Download, PNG and Vector">
            <a:extLst>
              <a:ext uri="{FF2B5EF4-FFF2-40B4-BE49-F238E27FC236}">
                <a16:creationId xmlns:a16="http://schemas.microsoft.com/office/drawing/2014/main" id="{79F1B454-2C3E-4766-9319-5246FE4C39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3343" y="1703432"/>
            <a:ext cx="583689" cy="583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83E4E075-12D3-4B28-AAA1-5B4D450960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3680466"/>
              </p:ext>
            </p:extLst>
          </p:nvPr>
        </p:nvGraphicFramePr>
        <p:xfrm>
          <a:off x="7458515" y="997743"/>
          <a:ext cx="1363211" cy="5189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35859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27352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50789">
                <a:tc gridSpan="2"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Regions</a:t>
                      </a:r>
                    </a:p>
                  </a:txBody>
                  <a:tcPr marL="83127" marR="83127" marT="50292" marB="5029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2167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Region 1</a:t>
                      </a:r>
                    </a:p>
                  </a:txBody>
                  <a:tcPr marL="75570" marR="75570" marT="41564" marB="4156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 marL="75570" marR="75570" marT="41564" marB="4156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18" name="Table 4">
            <a:extLst>
              <a:ext uri="{FF2B5EF4-FFF2-40B4-BE49-F238E27FC236}">
                <a16:creationId xmlns:a16="http://schemas.microsoft.com/office/drawing/2014/main" id="{6DF8E4A9-0001-4025-8683-5B8692AA6F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6131047"/>
              </p:ext>
            </p:extLst>
          </p:nvPr>
        </p:nvGraphicFramePr>
        <p:xfrm>
          <a:off x="8899109" y="1001121"/>
          <a:ext cx="1363211" cy="5189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35859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27352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50789">
                <a:tc gridSpan="2"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Product Groups</a:t>
                      </a:r>
                    </a:p>
                  </a:txBody>
                  <a:tcPr marL="83127" marR="83127" marT="50292" marB="5029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21673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ALL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75570" marR="75570" marT="41564" marB="4156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 marL="75570" marR="75570" marT="41564" marB="4156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pic>
        <p:nvPicPr>
          <p:cNvPr id="192" name="図 191">
            <a:extLst>
              <a:ext uri="{FF2B5EF4-FFF2-40B4-BE49-F238E27FC236}">
                <a16:creationId xmlns:a16="http://schemas.microsoft.com/office/drawing/2014/main" id="{B5CA9542-E265-4DF2-AC2F-D8EF95C208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156" y="3527659"/>
            <a:ext cx="1563380" cy="1272789"/>
          </a:xfrm>
          <a:prstGeom prst="rect">
            <a:avLst/>
          </a:prstGeom>
        </p:spPr>
      </p:pic>
      <p:pic>
        <p:nvPicPr>
          <p:cNvPr id="194" name="図 193">
            <a:extLst>
              <a:ext uri="{FF2B5EF4-FFF2-40B4-BE49-F238E27FC236}">
                <a16:creationId xmlns:a16="http://schemas.microsoft.com/office/drawing/2014/main" id="{34317C3C-1BF8-4445-8ED8-0A2DFCDE51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31365" y="3527659"/>
            <a:ext cx="1563380" cy="1272789"/>
          </a:xfrm>
          <a:prstGeom prst="rect">
            <a:avLst/>
          </a:prstGeom>
        </p:spPr>
      </p:pic>
      <p:pic>
        <p:nvPicPr>
          <p:cNvPr id="196" name="図 195">
            <a:extLst>
              <a:ext uri="{FF2B5EF4-FFF2-40B4-BE49-F238E27FC236}">
                <a16:creationId xmlns:a16="http://schemas.microsoft.com/office/drawing/2014/main" id="{46277044-7522-47CF-AF89-9716778091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2974" y="3527659"/>
            <a:ext cx="1563380" cy="1272789"/>
          </a:xfrm>
          <a:prstGeom prst="rect">
            <a:avLst/>
          </a:prstGeom>
        </p:spPr>
      </p:pic>
      <p:pic>
        <p:nvPicPr>
          <p:cNvPr id="198" name="図 197">
            <a:extLst>
              <a:ext uri="{FF2B5EF4-FFF2-40B4-BE49-F238E27FC236}">
                <a16:creationId xmlns:a16="http://schemas.microsoft.com/office/drawing/2014/main" id="{7AE9EF0D-F271-4262-88A8-756D71CE14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94467" y="3527659"/>
            <a:ext cx="1563380" cy="1272789"/>
          </a:xfrm>
          <a:prstGeom prst="rect">
            <a:avLst/>
          </a:prstGeom>
        </p:spPr>
      </p:pic>
      <p:pic>
        <p:nvPicPr>
          <p:cNvPr id="200" name="図 199">
            <a:extLst>
              <a:ext uri="{FF2B5EF4-FFF2-40B4-BE49-F238E27FC236}">
                <a16:creationId xmlns:a16="http://schemas.microsoft.com/office/drawing/2014/main" id="{3EA5E562-ECBC-4BD0-9579-337D68757C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77733" y="3527659"/>
            <a:ext cx="1563380" cy="1272789"/>
          </a:xfrm>
          <a:prstGeom prst="rect">
            <a:avLst/>
          </a:prstGeom>
        </p:spPr>
      </p:pic>
      <p:sp>
        <p:nvSpPr>
          <p:cNvPr id="202" name="テキスト ボックス 201">
            <a:extLst>
              <a:ext uri="{FF2B5EF4-FFF2-40B4-BE49-F238E27FC236}">
                <a16:creationId xmlns:a16="http://schemas.microsoft.com/office/drawing/2014/main" id="{077E4581-89A9-4545-A2D4-AD94B4B6F521}"/>
              </a:ext>
            </a:extLst>
          </p:cNvPr>
          <p:cNvSpPr txBox="1"/>
          <p:nvPr/>
        </p:nvSpPr>
        <p:spPr>
          <a:xfrm>
            <a:off x="8594427" y="2209701"/>
            <a:ext cx="1441761" cy="28322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noAutofit/>
          </a:bodyPr>
          <a:lstStyle/>
          <a:p>
            <a:pPr algn="ctr"/>
            <a:r>
              <a:rPr kumimoji="1" lang="en-US" altLang="ja-JP" sz="1400" dirty="0">
                <a:solidFill>
                  <a:srgbClr val="EFF29A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Store</a:t>
            </a:r>
            <a:endParaRPr kumimoji="1" lang="ja-JP" altLang="en-US" sz="1400" dirty="0">
              <a:solidFill>
                <a:srgbClr val="EFF29A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" name="フリーフォーム: 図形 1">
            <a:extLst>
              <a:ext uri="{FF2B5EF4-FFF2-40B4-BE49-F238E27FC236}">
                <a16:creationId xmlns:a16="http://schemas.microsoft.com/office/drawing/2014/main" id="{B1C4EE64-7EC5-4FD0-BED2-EF0D5EBCA055}"/>
              </a:ext>
            </a:extLst>
          </p:cNvPr>
          <p:cNvSpPr/>
          <p:nvPr/>
        </p:nvSpPr>
        <p:spPr>
          <a:xfrm>
            <a:off x="6721150" y="1953598"/>
            <a:ext cx="3541162" cy="184825"/>
          </a:xfrm>
          <a:custGeom>
            <a:avLst/>
            <a:gdLst>
              <a:gd name="connsiteX0" fmla="*/ 0 w 3531141"/>
              <a:gd name="connsiteY0" fmla="*/ 0 h 184825"/>
              <a:gd name="connsiteX1" fmla="*/ 1838528 w 3531141"/>
              <a:gd name="connsiteY1" fmla="*/ 0 h 184825"/>
              <a:gd name="connsiteX2" fmla="*/ 1838528 w 3531141"/>
              <a:gd name="connsiteY2" fmla="*/ 184825 h 184825"/>
              <a:gd name="connsiteX3" fmla="*/ 3531141 w 3531141"/>
              <a:gd name="connsiteY3" fmla="*/ 184825 h 184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31141" h="184825">
                <a:moveTo>
                  <a:pt x="0" y="0"/>
                </a:moveTo>
                <a:lnTo>
                  <a:pt x="1838528" y="0"/>
                </a:lnTo>
                <a:lnTo>
                  <a:pt x="1838528" y="184825"/>
                </a:lnTo>
                <a:lnTo>
                  <a:pt x="3531141" y="184825"/>
                </a:lnTo>
              </a:path>
            </a:pathLst>
          </a:custGeom>
          <a:noFill/>
          <a:ln w="38100"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0439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65ADC81-4ABE-4879-85B7-331A4F8A7161}"/>
              </a:ext>
            </a:extLst>
          </p:cNvPr>
          <p:cNvSpPr/>
          <p:nvPr/>
        </p:nvSpPr>
        <p:spPr>
          <a:xfrm>
            <a:off x="4346442" y="4352473"/>
            <a:ext cx="1612367" cy="148649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B563E60-4881-4037-BA16-EA83687E64CB}"/>
              </a:ext>
            </a:extLst>
          </p:cNvPr>
          <p:cNvSpPr/>
          <p:nvPr/>
        </p:nvSpPr>
        <p:spPr>
          <a:xfrm>
            <a:off x="221346" y="4342727"/>
            <a:ext cx="2325214" cy="148649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FFA28C2-3F9A-4E14-B453-BA60EF50913A}"/>
              </a:ext>
            </a:extLst>
          </p:cNvPr>
          <p:cNvSpPr/>
          <p:nvPr/>
        </p:nvSpPr>
        <p:spPr>
          <a:xfrm>
            <a:off x="2634698" y="4343640"/>
            <a:ext cx="1618418" cy="149266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B64788-5157-469F-8D22-89238389D148}"/>
              </a:ext>
            </a:extLst>
          </p:cNvPr>
          <p:cNvSpPr txBox="1"/>
          <p:nvPr/>
        </p:nvSpPr>
        <p:spPr>
          <a:xfrm>
            <a:off x="4397663" y="5591645"/>
            <a:ext cx="1509925" cy="189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Visualization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AB6793A-F6CE-4D3C-9134-3E3E1CB4C054}"/>
              </a:ext>
            </a:extLst>
          </p:cNvPr>
          <p:cNvSpPr txBox="1"/>
          <p:nvPr/>
        </p:nvSpPr>
        <p:spPr>
          <a:xfrm>
            <a:off x="2692835" y="5563402"/>
            <a:ext cx="1536653" cy="2116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On-prem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AFFFD39-AF7C-4AA4-8841-1D2EA7847E79}"/>
              </a:ext>
            </a:extLst>
          </p:cNvPr>
          <p:cNvSpPr txBox="1"/>
          <p:nvPr/>
        </p:nvSpPr>
        <p:spPr>
          <a:xfrm>
            <a:off x="272566" y="5563401"/>
            <a:ext cx="2172371" cy="2116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Local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0218927-50A6-43DA-8C02-5645E928B0C5}"/>
              </a:ext>
            </a:extLst>
          </p:cNvPr>
          <p:cNvSpPr txBox="1"/>
          <p:nvPr/>
        </p:nvSpPr>
        <p:spPr>
          <a:xfrm>
            <a:off x="714121" y="5126916"/>
            <a:ext cx="515974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SQL </a:t>
            </a:r>
          </a:p>
          <a:p>
            <a:pPr algn="ctr"/>
            <a:r>
              <a:rPr lang="en-US" sz="900" dirty="0"/>
              <a:t>Workbench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41F642C-4EC9-4A93-881F-3C71DE26CD45}"/>
              </a:ext>
            </a:extLst>
          </p:cNvPr>
          <p:cNvSpPr txBox="1"/>
          <p:nvPr/>
        </p:nvSpPr>
        <p:spPr>
          <a:xfrm>
            <a:off x="217856" y="4336866"/>
            <a:ext cx="2325214" cy="2017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DEV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EE88677-93DF-4310-B695-6A9F27D06F24}"/>
              </a:ext>
            </a:extLst>
          </p:cNvPr>
          <p:cNvSpPr txBox="1"/>
          <p:nvPr/>
        </p:nvSpPr>
        <p:spPr>
          <a:xfrm>
            <a:off x="2641720" y="4336866"/>
            <a:ext cx="1613179" cy="18774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OPS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6DBBAAB-52FE-4C15-944A-E2F8554763F6}"/>
              </a:ext>
            </a:extLst>
          </p:cNvPr>
          <p:cNvSpPr txBox="1"/>
          <p:nvPr/>
        </p:nvSpPr>
        <p:spPr>
          <a:xfrm>
            <a:off x="4342952" y="4330781"/>
            <a:ext cx="1619347" cy="1938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USER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0DAA4FF-0FFB-4081-AB05-32E6C2C18EB4}"/>
              </a:ext>
            </a:extLst>
          </p:cNvPr>
          <p:cNvSpPr txBox="1"/>
          <p:nvPr/>
        </p:nvSpPr>
        <p:spPr>
          <a:xfrm>
            <a:off x="208640" y="4105504"/>
            <a:ext cx="5758448" cy="1906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ENVIRONMENT ARCHETECTURE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2D09D71-2A9E-48DD-8D4E-E32D82E6A5E4}"/>
              </a:ext>
            </a:extLst>
          </p:cNvPr>
          <p:cNvSpPr txBox="1"/>
          <p:nvPr/>
        </p:nvSpPr>
        <p:spPr>
          <a:xfrm>
            <a:off x="4785207" y="5126916"/>
            <a:ext cx="755437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Tableau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FDF2E14-696C-4828-BD2C-13BAF8D32AD8}"/>
              </a:ext>
            </a:extLst>
          </p:cNvPr>
          <p:cNvSpPr txBox="1"/>
          <p:nvPr/>
        </p:nvSpPr>
        <p:spPr>
          <a:xfrm>
            <a:off x="3212060" y="5126916"/>
            <a:ext cx="476250" cy="35781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My SQL DB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D1F374D-4D8C-4983-B8A2-5C19D0C9665E}"/>
              </a:ext>
            </a:extLst>
          </p:cNvPr>
          <p:cNvSpPr txBox="1"/>
          <p:nvPr/>
        </p:nvSpPr>
        <p:spPr>
          <a:xfrm>
            <a:off x="1481085" y="5126916"/>
            <a:ext cx="567571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Tableau</a:t>
            </a:r>
          </a:p>
        </p:txBody>
      </p:sp>
      <p:pic>
        <p:nvPicPr>
          <p:cNvPr id="90" name="Picture 89">
            <a:extLst>
              <a:ext uri="{FF2B5EF4-FFF2-40B4-BE49-F238E27FC236}">
                <a16:creationId xmlns:a16="http://schemas.microsoft.com/office/drawing/2014/main" id="{54C8EF29-026B-41F0-ADDC-58C6937D23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1764" y="4739828"/>
            <a:ext cx="586914" cy="341289"/>
          </a:xfrm>
          <a:prstGeom prst="rect">
            <a:avLst/>
          </a:prstGeom>
        </p:spPr>
      </p:pic>
      <p:pic>
        <p:nvPicPr>
          <p:cNvPr id="94" name="Picture 93">
            <a:extLst>
              <a:ext uri="{FF2B5EF4-FFF2-40B4-BE49-F238E27FC236}">
                <a16:creationId xmlns:a16="http://schemas.microsoft.com/office/drawing/2014/main" id="{E5DC96D9-23CA-4091-A76A-F17221BBEF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5977" y="4734959"/>
            <a:ext cx="586914" cy="341289"/>
          </a:xfrm>
          <a:prstGeom prst="rect">
            <a:avLst/>
          </a:prstGeom>
        </p:spPr>
      </p:pic>
      <p:pic>
        <p:nvPicPr>
          <p:cNvPr id="96" name="Picture 95">
            <a:extLst>
              <a:ext uri="{FF2B5EF4-FFF2-40B4-BE49-F238E27FC236}">
                <a16:creationId xmlns:a16="http://schemas.microsoft.com/office/drawing/2014/main" id="{BB0F8AF0-603A-41A0-8880-B53149AE20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932" y="4752636"/>
            <a:ext cx="333340" cy="333340"/>
          </a:xfrm>
          <a:prstGeom prst="rect">
            <a:avLst/>
          </a:prstGeom>
        </p:spPr>
      </p:pic>
      <p:pic>
        <p:nvPicPr>
          <p:cNvPr id="98" name="Picture 97">
            <a:extLst>
              <a:ext uri="{FF2B5EF4-FFF2-40B4-BE49-F238E27FC236}">
                <a16:creationId xmlns:a16="http://schemas.microsoft.com/office/drawing/2014/main" id="{1C098E8B-EEF3-426F-9883-B1943B9940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1094" y="4717439"/>
            <a:ext cx="639095" cy="332175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00034EC0-00B9-4899-BC17-25CE22AF81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1891" y="369891"/>
            <a:ext cx="5758448" cy="3723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0362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65D9389-1357-410A-A021-9AA11942E894}"/>
              </a:ext>
            </a:extLst>
          </p:cNvPr>
          <p:cNvSpPr/>
          <p:nvPr/>
        </p:nvSpPr>
        <p:spPr>
          <a:xfrm>
            <a:off x="439649" y="243581"/>
            <a:ext cx="10001163" cy="611863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graphicFrame>
        <p:nvGraphicFramePr>
          <p:cNvPr id="73" name="Table 4">
            <a:extLst>
              <a:ext uri="{FF2B5EF4-FFF2-40B4-BE49-F238E27FC236}">
                <a16:creationId xmlns:a16="http://schemas.microsoft.com/office/drawing/2014/main" id="{4425E2A4-D077-44AE-B92A-54F7593299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7260372"/>
              </p:ext>
            </p:extLst>
          </p:nvPr>
        </p:nvGraphicFramePr>
        <p:xfrm>
          <a:off x="5438036" y="1473688"/>
          <a:ext cx="4863251" cy="197252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63251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</a:tblGrid>
              <a:tr h="25418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PSI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428024"/>
                  </a:ext>
                </a:extLst>
              </a:tr>
              <a:tr h="1698207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sp>
        <p:nvSpPr>
          <p:cNvPr id="118" name="Rectangle 117">
            <a:extLst>
              <a:ext uri="{FF2B5EF4-FFF2-40B4-BE49-F238E27FC236}">
                <a16:creationId xmlns:a16="http://schemas.microsoft.com/office/drawing/2014/main" id="{865C318B-515E-42B7-B9CA-807BFC0802DE}"/>
              </a:ext>
            </a:extLst>
          </p:cNvPr>
          <p:cNvSpPr/>
          <p:nvPr/>
        </p:nvSpPr>
        <p:spPr>
          <a:xfrm>
            <a:off x="5629805" y="1899530"/>
            <a:ext cx="4520035" cy="12374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5BB7B2-D3CA-44FA-B6D9-6C82B1BCCD38}"/>
              </a:ext>
            </a:extLst>
          </p:cNvPr>
          <p:cNvSpPr txBox="1"/>
          <p:nvPr/>
        </p:nvSpPr>
        <p:spPr>
          <a:xfrm>
            <a:off x="439648" y="613309"/>
            <a:ext cx="9996778" cy="293657"/>
          </a:xfrm>
          <a:prstGeom prst="rect">
            <a:avLst/>
          </a:prstGeom>
          <a:solidFill>
            <a:srgbClr val="11334F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altLang="ja-JP" sz="1600" dirty="0">
                <a:solidFill>
                  <a:schemeClr val="bg1"/>
                </a:solidFill>
              </a:rPr>
              <a:t>INVENTORY MANAGEMENT </a:t>
            </a:r>
            <a:r>
              <a:rPr lang="ja-JP" altLang="en-US" sz="1600" dirty="0">
                <a:solidFill>
                  <a:schemeClr val="bg1"/>
                </a:solidFill>
              </a:rPr>
              <a:t>在庫管理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0DDB6BF-B944-490F-BCCB-92396F3A3CA6}"/>
              </a:ext>
            </a:extLst>
          </p:cNvPr>
          <p:cNvSpPr/>
          <p:nvPr/>
        </p:nvSpPr>
        <p:spPr>
          <a:xfrm>
            <a:off x="439648" y="6343372"/>
            <a:ext cx="5016457" cy="266657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1D71D76-1426-489A-B541-37143135A5FC}"/>
              </a:ext>
            </a:extLst>
          </p:cNvPr>
          <p:cNvSpPr/>
          <p:nvPr/>
        </p:nvSpPr>
        <p:spPr>
          <a:xfrm>
            <a:off x="5456105" y="6355788"/>
            <a:ext cx="4984708" cy="254241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4818F6A-4294-4091-9895-3653331F8F5F}"/>
              </a:ext>
            </a:extLst>
          </p:cNvPr>
          <p:cNvSpPr/>
          <p:nvPr/>
        </p:nvSpPr>
        <p:spPr>
          <a:xfrm>
            <a:off x="3799165" y="6395922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5D0401-F5FF-48B1-B404-24F694A8669D}"/>
              </a:ext>
            </a:extLst>
          </p:cNvPr>
          <p:cNvSpPr txBox="1"/>
          <p:nvPr/>
        </p:nvSpPr>
        <p:spPr>
          <a:xfrm>
            <a:off x="439650" y="261337"/>
            <a:ext cx="10001162" cy="299064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50B40431-E281-48EF-A92F-44266AB8BB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668995" cy="668995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5EAEA2C-EE40-40E9-BF9A-A7D3F376939C}"/>
              </a:ext>
            </a:extLst>
          </p:cNvPr>
          <p:cNvSpPr/>
          <p:nvPr/>
        </p:nvSpPr>
        <p:spPr>
          <a:xfrm>
            <a:off x="534261" y="1031966"/>
            <a:ext cx="1436488" cy="52207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51F304EE-8CD3-484F-BA24-9C246306E4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7113340"/>
              </p:ext>
            </p:extLst>
          </p:nvPr>
        </p:nvGraphicFramePr>
        <p:xfrm>
          <a:off x="2064564" y="1035078"/>
          <a:ext cx="8236724" cy="3104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50199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661477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1367473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1770531">
                  <a:extLst>
                    <a:ext uri="{9D8B030D-6E8A-4147-A177-3AD203B41FA5}">
                      <a16:colId xmlns:a16="http://schemas.microsoft.com/office/drawing/2014/main" val="1933992954"/>
                    </a:ext>
                  </a:extLst>
                </a:gridCol>
                <a:gridCol w="1687044">
                  <a:extLst>
                    <a:ext uri="{9D8B030D-6E8A-4147-A177-3AD203B41FA5}">
                      <a16:colId xmlns:a16="http://schemas.microsoft.com/office/drawing/2014/main" val="2957481507"/>
                    </a:ext>
                  </a:extLst>
                </a:gridCol>
              </a:tblGrid>
              <a:tr h="31049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Inventory Simulation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Inventory Cost Analysis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Stock turn Analysis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Supply chain </a:t>
                      </a:r>
                      <a:r>
                        <a:rPr lang="en-US" sz="1200" dirty="0" err="1">
                          <a:solidFill>
                            <a:schemeClr val="bg1"/>
                          </a:solidFill>
                        </a:rPr>
                        <a:t>Magement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PSI Report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</a:tbl>
          </a:graphicData>
        </a:graphic>
      </p:graphicFrame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8B038CF2-AA25-4975-8B6E-0E7A408101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9168233"/>
              </p:ext>
            </p:extLst>
          </p:nvPr>
        </p:nvGraphicFramePr>
        <p:xfrm>
          <a:off x="2064564" y="1455229"/>
          <a:ext cx="3252017" cy="480720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5201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</a:tblGrid>
              <a:tr h="29381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Opportunity Loss Ranking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　機会損失ランク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428024"/>
                  </a:ext>
                </a:extLst>
              </a:tr>
              <a:tr h="4513386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15" name="Table 4">
            <a:extLst>
              <a:ext uri="{FF2B5EF4-FFF2-40B4-BE49-F238E27FC236}">
                <a16:creationId xmlns:a16="http://schemas.microsoft.com/office/drawing/2014/main" id="{F7C0B289-6B13-4152-BB97-D7014A5449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4946476"/>
              </p:ext>
            </p:extLst>
          </p:nvPr>
        </p:nvGraphicFramePr>
        <p:xfrm>
          <a:off x="2174240" y="1869440"/>
          <a:ext cx="3045053" cy="429320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92791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543119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822993">
                  <a:extLst>
                    <a:ext uri="{9D8B030D-6E8A-4147-A177-3AD203B41FA5}">
                      <a16:colId xmlns:a16="http://schemas.microsoft.com/office/drawing/2014/main" val="4288759130"/>
                    </a:ext>
                  </a:extLst>
                </a:gridCol>
                <a:gridCol w="1137303">
                  <a:extLst>
                    <a:ext uri="{9D8B030D-6E8A-4147-A177-3AD203B41FA5}">
                      <a16:colId xmlns:a16="http://schemas.microsoft.com/office/drawing/2014/main" val="136361935"/>
                    </a:ext>
                  </a:extLst>
                </a:gridCol>
                <a:gridCol w="148847">
                  <a:extLst>
                    <a:ext uri="{9D8B030D-6E8A-4147-A177-3AD203B41FA5}">
                      <a16:colId xmlns:a16="http://schemas.microsoft.com/office/drawing/2014/main" val="2240735429"/>
                    </a:ext>
                  </a:extLst>
                </a:gridCol>
              </a:tblGrid>
              <a:tr h="462394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Rank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Product </a:t>
                      </a:r>
                    </a:p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ID 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Product </a:t>
                      </a:r>
                    </a:p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Name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Opportunity </a:t>
                      </a:r>
                    </a:p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Loss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900" dirty="0">
                          <a:solidFill>
                            <a:srgbClr val="01557A"/>
                          </a:solidFill>
                        </a:rPr>
                        <a:t>▲</a:t>
                      </a:r>
                      <a:endParaRPr lang="en-US" sz="9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428024"/>
                  </a:ext>
                </a:extLst>
              </a:tr>
              <a:tr h="404275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1011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Product A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37399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2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1020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Product B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6090469"/>
                  </a:ext>
                </a:extLst>
              </a:tr>
              <a:tr h="37399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3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1001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Product C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8949801"/>
                  </a:ext>
                </a:extLst>
              </a:tr>
              <a:tr h="37399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4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1002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Product D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02035"/>
                  </a:ext>
                </a:extLst>
              </a:tr>
              <a:tr h="404275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5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1201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Product E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4230818"/>
                  </a:ext>
                </a:extLst>
              </a:tr>
              <a:tr h="373998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6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1355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Product F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7868397"/>
                  </a:ext>
                </a:extLst>
              </a:tr>
              <a:tr h="373998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7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1702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Product G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289822"/>
                  </a:ext>
                </a:extLst>
              </a:tr>
              <a:tr h="404275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8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1822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Product H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9181616"/>
                  </a:ext>
                </a:extLst>
              </a:tr>
              <a:tr h="373998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9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1677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Product I 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8399125"/>
                  </a:ext>
                </a:extLst>
              </a:tr>
              <a:tr h="373998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10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1022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Product J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9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9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8454147"/>
                  </a:ext>
                </a:extLst>
              </a:tr>
            </a:tbl>
          </a:graphicData>
        </a:graphic>
      </p:graphicFrame>
      <p:grpSp>
        <p:nvGrpSpPr>
          <p:cNvPr id="17" name="Group 16">
            <a:extLst>
              <a:ext uri="{FF2B5EF4-FFF2-40B4-BE49-F238E27FC236}">
                <a16:creationId xmlns:a16="http://schemas.microsoft.com/office/drawing/2014/main" id="{27358F4C-4872-4466-A96A-F4EEEEDA7FCA}"/>
              </a:ext>
            </a:extLst>
          </p:cNvPr>
          <p:cNvGrpSpPr/>
          <p:nvPr/>
        </p:nvGrpSpPr>
        <p:grpSpPr>
          <a:xfrm>
            <a:off x="3984425" y="5172167"/>
            <a:ext cx="969074" cy="171901"/>
            <a:chOff x="6496880" y="4353635"/>
            <a:chExt cx="1418821" cy="276848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76EFD5B-F0DC-40E8-A8A7-3382BC8BF1D7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6A9A313-7207-4D88-9946-CF7010E9F614}"/>
                </a:ext>
              </a:extLst>
            </p:cNvPr>
            <p:cNvSpPr/>
            <p:nvPr/>
          </p:nvSpPr>
          <p:spPr>
            <a:xfrm>
              <a:off x="6496883" y="4353635"/>
              <a:ext cx="964692" cy="276848"/>
            </a:xfrm>
            <a:prstGeom prst="rect">
              <a:avLst/>
            </a:prstGeom>
            <a:solidFill>
              <a:srgbClr val="F5B4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05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71C65B4-9A8D-487C-91BC-F9A596E0A593}"/>
              </a:ext>
            </a:extLst>
          </p:cNvPr>
          <p:cNvGrpSpPr/>
          <p:nvPr/>
        </p:nvGrpSpPr>
        <p:grpSpPr>
          <a:xfrm>
            <a:off x="3984425" y="5552779"/>
            <a:ext cx="969074" cy="171901"/>
            <a:chOff x="6496880" y="4353635"/>
            <a:chExt cx="1418821" cy="276848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0A05FFA8-477E-43DA-86B8-68C6DA692EC7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4A94435-379B-416A-A1A7-23A95365E5DB}"/>
                </a:ext>
              </a:extLst>
            </p:cNvPr>
            <p:cNvSpPr/>
            <p:nvPr/>
          </p:nvSpPr>
          <p:spPr>
            <a:xfrm>
              <a:off x="6496883" y="4353635"/>
              <a:ext cx="850753" cy="276848"/>
            </a:xfrm>
            <a:prstGeom prst="rect">
              <a:avLst/>
            </a:prstGeom>
            <a:solidFill>
              <a:srgbClr val="F5B4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05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20BA5D9-8690-409D-BD7C-1D76328051E0}"/>
              </a:ext>
            </a:extLst>
          </p:cNvPr>
          <p:cNvGrpSpPr/>
          <p:nvPr/>
        </p:nvGrpSpPr>
        <p:grpSpPr>
          <a:xfrm>
            <a:off x="3984425" y="5933389"/>
            <a:ext cx="969074" cy="171901"/>
            <a:chOff x="6496880" y="4353635"/>
            <a:chExt cx="1418821" cy="276848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BE81EC3C-6EC2-4427-9C5D-1052623E2F20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D4FE0C8A-7679-4675-9AA7-D1D3A4023685}"/>
                </a:ext>
              </a:extLst>
            </p:cNvPr>
            <p:cNvSpPr/>
            <p:nvPr/>
          </p:nvSpPr>
          <p:spPr>
            <a:xfrm>
              <a:off x="6496883" y="4353635"/>
              <a:ext cx="627624" cy="276848"/>
            </a:xfrm>
            <a:prstGeom prst="rect">
              <a:avLst/>
            </a:prstGeom>
            <a:solidFill>
              <a:srgbClr val="F5B4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05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8CB51E0-19DB-4D0C-83D0-A76272CB5763}"/>
              </a:ext>
            </a:extLst>
          </p:cNvPr>
          <p:cNvGrpSpPr/>
          <p:nvPr/>
        </p:nvGrpSpPr>
        <p:grpSpPr>
          <a:xfrm>
            <a:off x="3984425" y="4791549"/>
            <a:ext cx="969074" cy="171907"/>
            <a:chOff x="6496880" y="4353635"/>
            <a:chExt cx="1418821" cy="276859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1C5B0544-7DCE-4C5A-B8CB-4EAB46E7C16E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C19D2B01-D86D-4B3C-B386-5E3F04F3436F}"/>
                </a:ext>
              </a:extLst>
            </p:cNvPr>
            <p:cNvSpPr/>
            <p:nvPr/>
          </p:nvSpPr>
          <p:spPr>
            <a:xfrm>
              <a:off x="6496883" y="4353645"/>
              <a:ext cx="964692" cy="276849"/>
            </a:xfrm>
            <a:prstGeom prst="rect">
              <a:avLst/>
            </a:prstGeom>
            <a:solidFill>
              <a:srgbClr val="F5B4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05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78A15C4-62F5-47F7-8FC9-E5712851E4A3}"/>
              </a:ext>
            </a:extLst>
          </p:cNvPr>
          <p:cNvGrpSpPr/>
          <p:nvPr/>
        </p:nvGrpSpPr>
        <p:grpSpPr>
          <a:xfrm>
            <a:off x="3984425" y="4410937"/>
            <a:ext cx="969074" cy="171901"/>
            <a:chOff x="6496880" y="4353635"/>
            <a:chExt cx="1418821" cy="276848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33AEE4A5-6ED9-43B6-AA20-01DF5F887466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7F9888C2-CE4D-4BB1-81FA-DC0BF05006A0}"/>
                </a:ext>
              </a:extLst>
            </p:cNvPr>
            <p:cNvSpPr/>
            <p:nvPr/>
          </p:nvSpPr>
          <p:spPr>
            <a:xfrm>
              <a:off x="6496883" y="4353635"/>
              <a:ext cx="964692" cy="27684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05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EEAA7EB-F29A-4107-89F7-E2A2F77E98E9}"/>
              </a:ext>
            </a:extLst>
          </p:cNvPr>
          <p:cNvGrpSpPr/>
          <p:nvPr/>
        </p:nvGrpSpPr>
        <p:grpSpPr>
          <a:xfrm>
            <a:off x="3984425" y="4030325"/>
            <a:ext cx="969074" cy="171901"/>
            <a:chOff x="6496880" y="4353635"/>
            <a:chExt cx="1418821" cy="276848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251EAA71-0B53-4E88-B8E2-FA98B11A3D74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86E71049-7169-4912-9C8C-7E94AC32645B}"/>
                </a:ext>
              </a:extLst>
            </p:cNvPr>
            <p:cNvSpPr/>
            <p:nvPr/>
          </p:nvSpPr>
          <p:spPr>
            <a:xfrm>
              <a:off x="6496883" y="4353635"/>
              <a:ext cx="1035420" cy="27684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05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63828514-522E-4ACC-97C1-E994975C167F}"/>
              </a:ext>
            </a:extLst>
          </p:cNvPr>
          <p:cNvGrpSpPr/>
          <p:nvPr/>
        </p:nvGrpSpPr>
        <p:grpSpPr>
          <a:xfrm>
            <a:off x="3984425" y="3649713"/>
            <a:ext cx="969074" cy="171901"/>
            <a:chOff x="6496880" y="4353635"/>
            <a:chExt cx="1418821" cy="276849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4F66259B-6914-42DA-AACF-0495AA4A2CA4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B26D6F26-D0C0-4C6D-B6DD-2C0864039FAC}"/>
                </a:ext>
              </a:extLst>
            </p:cNvPr>
            <p:cNvSpPr/>
            <p:nvPr/>
          </p:nvSpPr>
          <p:spPr>
            <a:xfrm>
              <a:off x="6496883" y="4353635"/>
              <a:ext cx="1091258" cy="27684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05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061EE833-D1F1-433A-85E4-B217C3AEF58C}"/>
              </a:ext>
            </a:extLst>
          </p:cNvPr>
          <p:cNvGrpSpPr/>
          <p:nvPr/>
        </p:nvGrpSpPr>
        <p:grpSpPr>
          <a:xfrm>
            <a:off x="3984425" y="2507877"/>
            <a:ext cx="969074" cy="171901"/>
            <a:chOff x="6496880" y="4353635"/>
            <a:chExt cx="1418821" cy="276849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1523B407-3CEA-49F7-BF8A-52AD53CA96EB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74021F04-3F5D-4726-9372-C524B41C4BA3}"/>
                </a:ext>
              </a:extLst>
            </p:cNvPr>
            <p:cNvSpPr/>
            <p:nvPr/>
          </p:nvSpPr>
          <p:spPr>
            <a:xfrm>
              <a:off x="6496883" y="4353635"/>
              <a:ext cx="1418818" cy="276849"/>
            </a:xfrm>
            <a:prstGeom prst="rect">
              <a:avLst/>
            </a:prstGeom>
            <a:solidFill>
              <a:srgbClr val="E1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05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FB00B7BE-35DB-4036-B2FB-4CEDBD8BD9BB}"/>
              </a:ext>
            </a:extLst>
          </p:cNvPr>
          <p:cNvGrpSpPr/>
          <p:nvPr/>
        </p:nvGrpSpPr>
        <p:grpSpPr>
          <a:xfrm>
            <a:off x="3984425" y="3269101"/>
            <a:ext cx="969074" cy="171901"/>
            <a:chOff x="6496880" y="4353635"/>
            <a:chExt cx="1418821" cy="276849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CC75B5F6-ADFB-4190-A5A0-A698F75CBBAC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CB7473E8-BC98-42F5-A600-0F81670DBCB5}"/>
                </a:ext>
              </a:extLst>
            </p:cNvPr>
            <p:cNvSpPr/>
            <p:nvPr/>
          </p:nvSpPr>
          <p:spPr>
            <a:xfrm>
              <a:off x="6496883" y="4353635"/>
              <a:ext cx="1249521" cy="276849"/>
            </a:xfrm>
            <a:prstGeom prst="rect">
              <a:avLst/>
            </a:prstGeom>
            <a:solidFill>
              <a:srgbClr val="E1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05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F1731934-99B5-4851-974A-CBB97AB52C01}"/>
              </a:ext>
            </a:extLst>
          </p:cNvPr>
          <p:cNvGrpSpPr/>
          <p:nvPr/>
        </p:nvGrpSpPr>
        <p:grpSpPr>
          <a:xfrm>
            <a:off x="3984425" y="2888489"/>
            <a:ext cx="969074" cy="171901"/>
            <a:chOff x="6496880" y="4353635"/>
            <a:chExt cx="1418821" cy="276849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6AAAC85C-5518-465C-AF90-5430781B9822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294A7C54-BFD8-4B78-AC90-2AB45145BD8C}"/>
                </a:ext>
              </a:extLst>
            </p:cNvPr>
            <p:cNvSpPr/>
            <p:nvPr/>
          </p:nvSpPr>
          <p:spPr>
            <a:xfrm>
              <a:off x="6496883" y="4353635"/>
              <a:ext cx="1249521" cy="276849"/>
            </a:xfrm>
            <a:prstGeom prst="rect">
              <a:avLst/>
            </a:prstGeom>
            <a:solidFill>
              <a:srgbClr val="E1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050" dirty="0">
                <a:solidFill>
                  <a:schemeClr val="bg1"/>
                </a:solidFill>
              </a:endParaRPr>
            </a:p>
          </p:txBody>
        </p:sp>
      </p:grpSp>
      <p:graphicFrame>
        <p:nvGraphicFramePr>
          <p:cNvPr id="53" name="Table 4">
            <a:extLst>
              <a:ext uri="{FF2B5EF4-FFF2-40B4-BE49-F238E27FC236}">
                <a16:creationId xmlns:a16="http://schemas.microsoft.com/office/drawing/2014/main" id="{EEF5347C-5575-46CA-9B5D-287EC569B9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786151"/>
              </p:ext>
            </p:extLst>
          </p:nvPr>
        </p:nvGraphicFramePr>
        <p:xfrm>
          <a:off x="628077" y="1133923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Region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地域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EU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54" name="Table 4">
            <a:extLst>
              <a:ext uri="{FF2B5EF4-FFF2-40B4-BE49-F238E27FC236}">
                <a16:creationId xmlns:a16="http://schemas.microsoft.com/office/drawing/2014/main" id="{9B28A7CF-3043-474F-85BB-46E3006CAF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6164405"/>
              </p:ext>
            </p:extLst>
          </p:nvPr>
        </p:nvGraphicFramePr>
        <p:xfrm>
          <a:off x="628077" y="1784520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Country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国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Germany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55" name="Table 4">
            <a:extLst>
              <a:ext uri="{FF2B5EF4-FFF2-40B4-BE49-F238E27FC236}">
                <a16:creationId xmlns:a16="http://schemas.microsoft.com/office/drawing/2014/main" id="{5A1FD893-8438-4D2C-A035-515A76E846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4854012"/>
              </p:ext>
            </p:extLst>
          </p:nvPr>
        </p:nvGraphicFramePr>
        <p:xfrm>
          <a:off x="628077" y="2441165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Department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ALL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56" name="Table 4">
            <a:extLst>
              <a:ext uri="{FF2B5EF4-FFF2-40B4-BE49-F238E27FC236}">
                <a16:creationId xmlns:a16="http://schemas.microsoft.com/office/drawing/2014/main" id="{39B334A1-F1B5-4B28-8B12-2728DA7C83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5619658"/>
              </p:ext>
            </p:extLst>
          </p:nvPr>
        </p:nvGraphicFramePr>
        <p:xfrm>
          <a:off x="648311" y="3138604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Product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製品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ALL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528C7E71-D7C0-4ACA-BA35-30FFFEC1C5FA}"/>
              </a:ext>
            </a:extLst>
          </p:cNvPr>
          <p:cNvCxnSpPr/>
          <p:nvPr/>
        </p:nvCxnSpPr>
        <p:spPr>
          <a:xfrm>
            <a:off x="648311" y="3830649"/>
            <a:ext cx="1228623" cy="0"/>
          </a:xfrm>
          <a:prstGeom prst="line">
            <a:avLst/>
          </a:prstGeom>
          <a:ln w="12700">
            <a:solidFill>
              <a:srgbClr val="0155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Table 4">
            <a:extLst>
              <a:ext uri="{FF2B5EF4-FFF2-40B4-BE49-F238E27FC236}">
                <a16:creationId xmlns:a16="http://schemas.microsoft.com/office/drawing/2014/main" id="{A5DE3093-85C9-4172-A1BA-BC24797AF8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6623472"/>
              </p:ext>
            </p:extLst>
          </p:nvPr>
        </p:nvGraphicFramePr>
        <p:xfrm>
          <a:off x="638193" y="4030325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Period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期間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2020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71" name="Table 4">
            <a:extLst>
              <a:ext uri="{FF2B5EF4-FFF2-40B4-BE49-F238E27FC236}">
                <a16:creationId xmlns:a16="http://schemas.microsoft.com/office/drawing/2014/main" id="{DF91D46D-CD61-475E-BB61-E7BEF199C2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1415292"/>
              </p:ext>
            </p:extLst>
          </p:nvPr>
        </p:nvGraphicFramePr>
        <p:xfrm>
          <a:off x="5438036" y="3432266"/>
          <a:ext cx="4863251" cy="281242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63251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</a:tblGrid>
              <a:tr h="29317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Simulation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シムレイション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428024"/>
                  </a:ext>
                </a:extLst>
              </a:tr>
              <a:tr h="2519248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sp>
        <p:nvSpPr>
          <p:cNvPr id="69" name="Rectangle 68">
            <a:extLst>
              <a:ext uri="{FF2B5EF4-FFF2-40B4-BE49-F238E27FC236}">
                <a16:creationId xmlns:a16="http://schemas.microsoft.com/office/drawing/2014/main" id="{A7BE9E7A-FD90-437B-84FC-3FD035E843ED}"/>
              </a:ext>
            </a:extLst>
          </p:cNvPr>
          <p:cNvSpPr/>
          <p:nvPr/>
        </p:nvSpPr>
        <p:spPr>
          <a:xfrm>
            <a:off x="5833365" y="2250390"/>
            <a:ext cx="161035" cy="4244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B28F5557-E384-47AB-A3ED-326F34843906}"/>
              </a:ext>
            </a:extLst>
          </p:cNvPr>
          <p:cNvSpPr/>
          <p:nvPr/>
        </p:nvSpPr>
        <p:spPr>
          <a:xfrm>
            <a:off x="5994400" y="2161253"/>
            <a:ext cx="161035" cy="513598"/>
          </a:xfrm>
          <a:prstGeom prst="rect">
            <a:avLst/>
          </a:prstGeom>
          <a:solidFill>
            <a:srgbClr val="5C84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94787B56-BD6F-4257-8B09-BADFD3937072}"/>
              </a:ext>
            </a:extLst>
          </p:cNvPr>
          <p:cNvSpPr/>
          <p:nvPr/>
        </p:nvSpPr>
        <p:spPr>
          <a:xfrm>
            <a:off x="6155435" y="2384937"/>
            <a:ext cx="161035" cy="289914"/>
          </a:xfrm>
          <a:prstGeom prst="rect">
            <a:avLst/>
          </a:prstGeom>
          <a:solidFill>
            <a:srgbClr val="437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B30984AA-083B-4889-AE87-2AD1EE317F47}"/>
              </a:ext>
            </a:extLst>
          </p:cNvPr>
          <p:cNvSpPr/>
          <p:nvPr/>
        </p:nvSpPr>
        <p:spPr>
          <a:xfrm>
            <a:off x="6581195" y="2250390"/>
            <a:ext cx="161035" cy="4244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F8BB1FDF-3889-45FF-8208-30E8A18A68CB}"/>
              </a:ext>
            </a:extLst>
          </p:cNvPr>
          <p:cNvSpPr/>
          <p:nvPr/>
        </p:nvSpPr>
        <p:spPr>
          <a:xfrm>
            <a:off x="6742230" y="2207944"/>
            <a:ext cx="161035" cy="466907"/>
          </a:xfrm>
          <a:prstGeom prst="rect">
            <a:avLst/>
          </a:prstGeom>
          <a:solidFill>
            <a:srgbClr val="5C84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02EB35C3-3605-41C2-A763-E3F7A4DCA822}"/>
              </a:ext>
            </a:extLst>
          </p:cNvPr>
          <p:cNvSpPr/>
          <p:nvPr/>
        </p:nvSpPr>
        <p:spPr>
          <a:xfrm>
            <a:off x="6903265" y="2476836"/>
            <a:ext cx="161035" cy="198015"/>
          </a:xfrm>
          <a:prstGeom prst="rect">
            <a:avLst/>
          </a:prstGeom>
          <a:solidFill>
            <a:srgbClr val="437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AEC000E8-ACCF-4B7C-AF56-6CA71A10E9E9}"/>
              </a:ext>
            </a:extLst>
          </p:cNvPr>
          <p:cNvSpPr txBox="1"/>
          <p:nvPr/>
        </p:nvSpPr>
        <p:spPr>
          <a:xfrm>
            <a:off x="5609485" y="3214515"/>
            <a:ext cx="3371595" cy="19801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ja-JP" altLang="en-US" sz="900" dirty="0"/>
              <a:t> ● </a:t>
            </a:r>
            <a:r>
              <a:rPr lang="en-US" altLang="ja-JP" sz="900" dirty="0"/>
              <a:t>P (Production</a:t>
            </a:r>
            <a:r>
              <a:rPr lang="en-US" sz="900" dirty="0"/>
              <a:t>)   </a:t>
            </a:r>
            <a:r>
              <a:rPr lang="ja-JP" altLang="en-US" sz="900" dirty="0">
                <a:solidFill>
                  <a:srgbClr val="5C84CC"/>
                </a:solidFill>
              </a:rPr>
              <a:t>●</a:t>
            </a:r>
            <a:r>
              <a:rPr lang="ja-JP" altLang="en-US" sz="900" dirty="0"/>
              <a:t> </a:t>
            </a:r>
            <a:r>
              <a:rPr lang="en-US" altLang="ja-JP" sz="900" dirty="0"/>
              <a:t>S (Sales)   </a:t>
            </a:r>
            <a:r>
              <a:rPr lang="ja-JP" altLang="en-US" sz="900" dirty="0">
                <a:solidFill>
                  <a:srgbClr val="4371C5"/>
                </a:solidFill>
              </a:rPr>
              <a:t>●</a:t>
            </a:r>
            <a:r>
              <a:rPr lang="ja-JP" altLang="en-US" sz="900" dirty="0"/>
              <a:t> </a:t>
            </a:r>
            <a:r>
              <a:rPr lang="en-US" altLang="ja-JP" sz="900" dirty="0"/>
              <a:t>I (Inventory)</a:t>
            </a:r>
            <a:endParaRPr lang="en-US" sz="900" dirty="0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C1502374-EDDC-474F-92D0-4F7F0C4FC076}"/>
              </a:ext>
            </a:extLst>
          </p:cNvPr>
          <p:cNvSpPr/>
          <p:nvPr/>
        </p:nvSpPr>
        <p:spPr>
          <a:xfrm>
            <a:off x="7329025" y="2250390"/>
            <a:ext cx="161035" cy="4244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C7B2868E-EED6-48E8-BC5E-E655E491B148}"/>
              </a:ext>
            </a:extLst>
          </p:cNvPr>
          <p:cNvSpPr/>
          <p:nvPr/>
        </p:nvSpPr>
        <p:spPr>
          <a:xfrm>
            <a:off x="7490060" y="2053397"/>
            <a:ext cx="161035" cy="621454"/>
          </a:xfrm>
          <a:prstGeom prst="rect">
            <a:avLst/>
          </a:prstGeom>
          <a:solidFill>
            <a:srgbClr val="5C84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299B64AF-334E-41C1-8ABE-DE4022B166EC}"/>
              </a:ext>
            </a:extLst>
          </p:cNvPr>
          <p:cNvSpPr/>
          <p:nvPr/>
        </p:nvSpPr>
        <p:spPr>
          <a:xfrm>
            <a:off x="7651095" y="2659716"/>
            <a:ext cx="161035" cy="198015"/>
          </a:xfrm>
          <a:prstGeom prst="rect">
            <a:avLst/>
          </a:prstGeom>
          <a:solidFill>
            <a:srgbClr val="437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95EE5BBD-63EF-430E-87E6-D308EE524D53}"/>
              </a:ext>
            </a:extLst>
          </p:cNvPr>
          <p:cNvSpPr/>
          <p:nvPr/>
        </p:nvSpPr>
        <p:spPr>
          <a:xfrm>
            <a:off x="8076855" y="2243795"/>
            <a:ext cx="161035" cy="4244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8AE87F41-71D4-4176-AB58-127621E0FB21}"/>
              </a:ext>
            </a:extLst>
          </p:cNvPr>
          <p:cNvSpPr/>
          <p:nvPr/>
        </p:nvSpPr>
        <p:spPr>
          <a:xfrm>
            <a:off x="8237890" y="2201349"/>
            <a:ext cx="161035" cy="466907"/>
          </a:xfrm>
          <a:prstGeom prst="rect">
            <a:avLst/>
          </a:prstGeom>
          <a:solidFill>
            <a:srgbClr val="5C84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7B6C20F8-D0CF-4EF8-8C00-5C6E887CDCE6}"/>
              </a:ext>
            </a:extLst>
          </p:cNvPr>
          <p:cNvSpPr/>
          <p:nvPr/>
        </p:nvSpPr>
        <p:spPr>
          <a:xfrm>
            <a:off x="8398925" y="2663540"/>
            <a:ext cx="161035" cy="217817"/>
          </a:xfrm>
          <a:prstGeom prst="rect">
            <a:avLst/>
          </a:prstGeom>
          <a:solidFill>
            <a:srgbClr val="437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D320E502-CBF9-4F3B-828B-E9266A6C9A78}"/>
              </a:ext>
            </a:extLst>
          </p:cNvPr>
          <p:cNvSpPr/>
          <p:nvPr/>
        </p:nvSpPr>
        <p:spPr>
          <a:xfrm>
            <a:off x="8824685" y="2212996"/>
            <a:ext cx="161035" cy="4244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2038E82B-3A45-459F-9CFD-971144B24937}"/>
              </a:ext>
            </a:extLst>
          </p:cNvPr>
          <p:cNvSpPr/>
          <p:nvPr/>
        </p:nvSpPr>
        <p:spPr>
          <a:xfrm>
            <a:off x="8985720" y="2170550"/>
            <a:ext cx="161035" cy="466907"/>
          </a:xfrm>
          <a:prstGeom prst="rect">
            <a:avLst/>
          </a:prstGeom>
          <a:solidFill>
            <a:srgbClr val="5C84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5E56A0EF-67D3-4228-B919-8E0864333CC4}"/>
              </a:ext>
            </a:extLst>
          </p:cNvPr>
          <p:cNvSpPr/>
          <p:nvPr/>
        </p:nvSpPr>
        <p:spPr>
          <a:xfrm>
            <a:off x="9146755" y="2642170"/>
            <a:ext cx="161035" cy="239599"/>
          </a:xfrm>
          <a:prstGeom prst="rect">
            <a:avLst/>
          </a:prstGeom>
          <a:solidFill>
            <a:srgbClr val="437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804F5379-9E24-4358-BE41-AD25D1F4FC56}"/>
              </a:ext>
            </a:extLst>
          </p:cNvPr>
          <p:cNvSpPr/>
          <p:nvPr/>
        </p:nvSpPr>
        <p:spPr>
          <a:xfrm>
            <a:off x="9572516" y="2212996"/>
            <a:ext cx="161035" cy="4244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E6F9F4D2-5D18-4436-A4FC-EC1C5EA3B6E0}"/>
              </a:ext>
            </a:extLst>
          </p:cNvPr>
          <p:cNvSpPr/>
          <p:nvPr/>
        </p:nvSpPr>
        <p:spPr>
          <a:xfrm>
            <a:off x="9733551" y="2251583"/>
            <a:ext cx="161035" cy="385874"/>
          </a:xfrm>
          <a:prstGeom prst="rect">
            <a:avLst/>
          </a:prstGeom>
          <a:solidFill>
            <a:srgbClr val="5C84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B0EFB1CB-7FCE-4F89-BCB3-BBA23BD2DF90}"/>
              </a:ext>
            </a:extLst>
          </p:cNvPr>
          <p:cNvSpPr/>
          <p:nvPr/>
        </p:nvSpPr>
        <p:spPr>
          <a:xfrm>
            <a:off x="9894586" y="2641482"/>
            <a:ext cx="161035" cy="180014"/>
          </a:xfrm>
          <a:prstGeom prst="rect">
            <a:avLst/>
          </a:prstGeom>
          <a:solidFill>
            <a:srgbClr val="437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14BC49F3-71CC-42D8-8944-2B4343391FD8}"/>
              </a:ext>
            </a:extLst>
          </p:cNvPr>
          <p:cNvSpPr txBox="1"/>
          <p:nvPr/>
        </p:nvSpPr>
        <p:spPr>
          <a:xfrm>
            <a:off x="5835504" y="2904563"/>
            <a:ext cx="4291932" cy="15591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900" dirty="0"/>
              <a:t> 2020 01                 2020 02              2020 03              2020 04                2020 05             2020 06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7E6D0415-8FE7-43A1-8801-031ECB088138}"/>
              </a:ext>
            </a:extLst>
          </p:cNvPr>
          <p:cNvSpPr txBox="1"/>
          <p:nvPr/>
        </p:nvSpPr>
        <p:spPr>
          <a:xfrm>
            <a:off x="5684557" y="1930868"/>
            <a:ext cx="297616" cy="15591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900" dirty="0"/>
              <a:t>Unit</a:t>
            </a: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3B471C57-278F-473F-AFAE-A3C35379E73B}"/>
              </a:ext>
            </a:extLst>
          </p:cNvPr>
          <p:cNvSpPr/>
          <p:nvPr/>
        </p:nvSpPr>
        <p:spPr>
          <a:xfrm>
            <a:off x="5629805" y="3858550"/>
            <a:ext cx="4520035" cy="135304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4DD83582-4374-410A-966D-7CF54871E0E1}"/>
              </a:ext>
            </a:extLst>
          </p:cNvPr>
          <p:cNvSpPr txBox="1"/>
          <p:nvPr/>
        </p:nvSpPr>
        <p:spPr>
          <a:xfrm>
            <a:off x="5619645" y="6017467"/>
            <a:ext cx="3371595" cy="19801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altLang="ja-JP" sz="900" dirty="0"/>
              <a:t>  </a:t>
            </a:r>
            <a:r>
              <a:rPr lang="ja-JP" altLang="en-US" sz="900" dirty="0">
                <a:solidFill>
                  <a:srgbClr val="8FAADC"/>
                </a:solidFill>
              </a:rPr>
              <a:t>●</a:t>
            </a:r>
            <a:r>
              <a:rPr lang="ja-JP" altLang="en-US" sz="900" dirty="0"/>
              <a:t> </a:t>
            </a:r>
            <a:r>
              <a:rPr lang="en-US" altLang="ja-JP" sz="900" dirty="0"/>
              <a:t>Production    </a:t>
            </a:r>
            <a:r>
              <a:rPr lang="ja-JP" altLang="en-US" sz="900" dirty="0">
                <a:solidFill>
                  <a:srgbClr val="FFC000"/>
                </a:solidFill>
              </a:rPr>
              <a:t>●</a:t>
            </a:r>
            <a:r>
              <a:rPr lang="ja-JP" altLang="en-US" sz="900" dirty="0"/>
              <a:t> </a:t>
            </a:r>
            <a:r>
              <a:rPr lang="en-US" altLang="ja-JP" sz="900" dirty="0"/>
              <a:t>Auto-filled    </a:t>
            </a:r>
            <a:r>
              <a:rPr lang="ja-JP" altLang="en-US" sz="900" dirty="0">
                <a:solidFill>
                  <a:srgbClr val="F5B43F"/>
                </a:solidFill>
              </a:rPr>
              <a:t>●</a:t>
            </a:r>
            <a:r>
              <a:rPr lang="ja-JP" altLang="en-US" sz="900" dirty="0"/>
              <a:t> </a:t>
            </a:r>
            <a:r>
              <a:rPr lang="en-US" altLang="ja-JP" sz="900" dirty="0"/>
              <a:t>Adjusted Parameter</a:t>
            </a:r>
            <a:endParaRPr lang="en-US" sz="900" dirty="0"/>
          </a:p>
          <a:p>
            <a:endParaRPr lang="en-US" sz="900" dirty="0"/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A3A0EE79-E542-46EE-9A11-979C85DDC0A4}"/>
              </a:ext>
            </a:extLst>
          </p:cNvPr>
          <p:cNvSpPr/>
          <p:nvPr/>
        </p:nvSpPr>
        <p:spPr>
          <a:xfrm>
            <a:off x="5924805" y="4424540"/>
            <a:ext cx="262635" cy="4244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D286906B-82D6-42EB-AE31-D5E50843BC25}"/>
              </a:ext>
            </a:extLst>
          </p:cNvPr>
          <p:cNvSpPr/>
          <p:nvPr/>
        </p:nvSpPr>
        <p:spPr>
          <a:xfrm>
            <a:off x="6672635" y="4424540"/>
            <a:ext cx="262635" cy="4244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BA790083-B842-4F2C-8FF1-B70F493AD468}"/>
              </a:ext>
            </a:extLst>
          </p:cNvPr>
          <p:cNvSpPr/>
          <p:nvPr/>
        </p:nvSpPr>
        <p:spPr>
          <a:xfrm>
            <a:off x="7420465" y="4424540"/>
            <a:ext cx="262635" cy="4244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81BD8547-DC4C-4E5E-A14E-C3A183C22B10}"/>
              </a:ext>
            </a:extLst>
          </p:cNvPr>
          <p:cNvSpPr/>
          <p:nvPr/>
        </p:nvSpPr>
        <p:spPr>
          <a:xfrm>
            <a:off x="8168295" y="4417945"/>
            <a:ext cx="262635" cy="4244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05597950-38E0-4481-BD7E-2DC1865DF955}"/>
              </a:ext>
            </a:extLst>
          </p:cNvPr>
          <p:cNvSpPr/>
          <p:nvPr/>
        </p:nvSpPr>
        <p:spPr>
          <a:xfrm>
            <a:off x="8916125" y="4387146"/>
            <a:ext cx="262635" cy="4244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83D093E5-9CC6-4053-84B8-4DC56EDF4571}"/>
              </a:ext>
            </a:extLst>
          </p:cNvPr>
          <p:cNvSpPr/>
          <p:nvPr/>
        </p:nvSpPr>
        <p:spPr>
          <a:xfrm>
            <a:off x="9663956" y="4387146"/>
            <a:ext cx="262635" cy="4244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F0BB0672-0F20-4B56-8115-AF467667BEBD}"/>
              </a:ext>
            </a:extLst>
          </p:cNvPr>
          <p:cNvSpPr txBox="1"/>
          <p:nvPr/>
        </p:nvSpPr>
        <p:spPr>
          <a:xfrm>
            <a:off x="5835504" y="4966640"/>
            <a:ext cx="4291932" cy="15591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900" dirty="0"/>
              <a:t> 2020 01                 2020 02              2020 03              2020 04                2020 05             2020 06</a:t>
            </a: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6ED4238F-EE7B-4A0D-B72C-AF23770E8E3A}"/>
              </a:ext>
            </a:extLst>
          </p:cNvPr>
          <p:cNvSpPr/>
          <p:nvPr/>
        </p:nvSpPr>
        <p:spPr>
          <a:xfrm>
            <a:off x="7420465" y="4317407"/>
            <a:ext cx="262635" cy="12447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12230308-B5AF-49B5-B4A5-AF3B8ACD80EB}"/>
              </a:ext>
            </a:extLst>
          </p:cNvPr>
          <p:cNvSpPr/>
          <p:nvPr/>
        </p:nvSpPr>
        <p:spPr>
          <a:xfrm>
            <a:off x="8168295" y="4317407"/>
            <a:ext cx="262635" cy="12447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E2736638-73DB-4F77-8EE6-890A0E0CD6D9}"/>
              </a:ext>
            </a:extLst>
          </p:cNvPr>
          <p:cNvSpPr/>
          <p:nvPr/>
        </p:nvSpPr>
        <p:spPr>
          <a:xfrm>
            <a:off x="8916125" y="4308283"/>
            <a:ext cx="262635" cy="9352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1AB0605C-BBF4-4C9F-B3F0-61AF5D539C92}"/>
              </a:ext>
            </a:extLst>
          </p:cNvPr>
          <p:cNvSpPr/>
          <p:nvPr/>
        </p:nvSpPr>
        <p:spPr>
          <a:xfrm>
            <a:off x="9663956" y="4308283"/>
            <a:ext cx="262635" cy="9352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1B75A0FD-80AA-44B6-B309-B91E1A7A30B8}"/>
              </a:ext>
            </a:extLst>
          </p:cNvPr>
          <p:cNvSpPr txBox="1"/>
          <p:nvPr/>
        </p:nvSpPr>
        <p:spPr>
          <a:xfrm>
            <a:off x="5691930" y="3913667"/>
            <a:ext cx="352845" cy="13866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900" dirty="0"/>
              <a:t>Unit</a:t>
            </a:r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15495D83-F4D9-4FA1-A7C4-07D99BBF7D75}"/>
              </a:ext>
            </a:extLst>
          </p:cNvPr>
          <p:cNvSpPr/>
          <p:nvPr/>
        </p:nvSpPr>
        <p:spPr>
          <a:xfrm>
            <a:off x="8916125" y="4157815"/>
            <a:ext cx="262635" cy="150618"/>
          </a:xfrm>
          <a:prstGeom prst="rect">
            <a:avLst/>
          </a:prstGeom>
          <a:solidFill>
            <a:srgbClr val="F5B4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60" name="Rectangle 159">
            <a:extLst>
              <a:ext uri="{FF2B5EF4-FFF2-40B4-BE49-F238E27FC236}">
                <a16:creationId xmlns:a16="http://schemas.microsoft.com/office/drawing/2014/main" id="{78F4E039-E11F-4016-B98A-A74DFEBBA028}"/>
              </a:ext>
            </a:extLst>
          </p:cNvPr>
          <p:cNvSpPr/>
          <p:nvPr/>
        </p:nvSpPr>
        <p:spPr>
          <a:xfrm>
            <a:off x="9663956" y="4157815"/>
            <a:ext cx="262635" cy="150618"/>
          </a:xfrm>
          <a:prstGeom prst="rect">
            <a:avLst/>
          </a:prstGeom>
          <a:solidFill>
            <a:srgbClr val="F5B4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graphicFrame>
        <p:nvGraphicFramePr>
          <p:cNvPr id="164" name="Table 4">
            <a:extLst>
              <a:ext uri="{FF2B5EF4-FFF2-40B4-BE49-F238E27FC236}">
                <a16:creationId xmlns:a16="http://schemas.microsoft.com/office/drawing/2014/main" id="{D7B7859B-C657-4E80-AFE9-B297E4E6AA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3901231"/>
              </p:ext>
            </p:extLst>
          </p:nvPr>
        </p:nvGraphicFramePr>
        <p:xfrm>
          <a:off x="5645495" y="5217981"/>
          <a:ext cx="4520037" cy="548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18905">
                  <a:extLst>
                    <a:ext uri="{9D8B030D-6E8A-4147-A177-3AD203B41FA5}">
                      <a16:colId xmlns:a16="http://schemas.microsoft.com/office/drawing/2014/main" val="1518725333"/>
                    </a:ext>
                  </a:extLst>
                </a:gridCol>
                <a:gridCol w="725283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725283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725283">
                  <a:extLst>
                    <a:ext uri="{9D8B030D-6E8A-4147-A177-3AD203B41FA5}">
                      <a16:colId xmlns:a16="http://schemas.microsoft.com/office/drawing/2014/main" val="4288759130"/>
                    </a:ext>
                  </a:extLst>
                </a:gridCol>
                <a:gridCol w="725283">
                  <a:extLst>
                    <a:ext uri="{9D8B030D-6E8A-4147-A177-3AD203B41FA5}">
                      <a16:colId xmlns:a16="http://schemas.microsoft.com/office/drawing/2014/main" val="136361935"/>
                    </a:ext>
                  </a:extLst>
                </a:gridCol>
              </a:tblGrid>
              <a:tr h="141589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Optimizer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50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30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20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20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8399125"/>
                  </a:ext>
                </a:extLst>
              </a:tr>
              <a:tr h="141589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Fine-tuner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50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50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8454147"/>
                  </a:ext>
                </a:extLst>
              </a:tr>
            </a:tbl>
          </a:graphicData>
        </a:graphic>
      </p:graphicFrame>
      <p:graphicFrame>
        <p:nvGraphicFramePr>
          <p:cNvPr id="166" name="Table 165">
            <a:extLst>
              <a:ext uri="{FF2B5EF4-FFF2-40B4-BE49-F238E27FC236}">
                <a16:creationId xmlns:a16="http://schemas.microsoft.com/office/drawing/2014/main" id="{E1570257-7ED3-4FD2-9626-6EDC114BC3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3062329"/>
              </p:ext>
            </p:extLst>
          </p:nvPr>
        </p:nvGraphicFramePr>
        <p:xfrm>
          <a:off x="6446811" y="5245432"/>
          <a:ext cx="789454" cy="23558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57791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31663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5585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900" dirty="0">
                          <a:solidFill>
                            <a:schemeClr val="tx1"/>
                          </a:solidFill>
                        </a:rPr>
                        <a:t>Optimizer1</a:t>
                      </a:r>
                      <a:endParaRPr 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35254" marR="35254" marT="37785" marB="3778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9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900" dirty="0">
                        <a:solidFill>
                          <a:srgbClr val="01557A"/>
                        </a:solidFill>
                      </a:endParaRPr>
                    </a:p>
                  </a:txBody>
                  <a:tcPr marL="35254" marR="35254" marT="37785" marB="3778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BCF9B57C-AF0E-46BF-A1D5-2CE0BD496F98}"/>
              </a:ext>
            </a:extLst>
          </p:cNvPr>
          <p:cNvSpPr/>
          <p:nvPr/>
        </p:nvSpPr>
        <p:spPr>
          <a:xfrm>
            <a:off x="8778866" y="5908480"/>
            <a:ext cx="1370974" cy="233771"/>
          </a:xfrm>
          <a:prstGeom prst="rect">
            <a:avLst/>
          </a:prstGeom>
          <a:solidFill>
            <a:srgbClr val="11334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UPDATE</a:t>
            </a:r>
          </a:p>
        </p:txBody>
      </p:sp>
    </p:spTree>
    <p:extLst>
      <p:ext uri="{BB962C8B-B14F-4D97-AF65-F5344CB8AC3E}">
        <p14:creationId xmlns:p14="http://schemas.microsoft.com/office/powerpoint/2010/main" val="39479561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8274AF5-230B-4F76-94DD-A2150993A0ED}"/>
              </a:ext>
            </a:extLst>
          </p:cNvPr>
          <p:cNvSpPr/>
          <p:nvPr/>
        </p:nvSpPr>
        <p:spPr>
          <a:xfrm>
            <a:off x="4834202" y="4352474"/>
            <a:ext cx="1124607" cy="2364284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B8B4760-BD24-476E-A09B-66CB6D0C5077}"/>
              </a:ext>
            </a:extLst>
          </p:cNvPr>
          <p:cNvSpPr/>
          <p:nvPr/>
        </p:nvSpPr>
        <p:spPr>
          <a:xfrm>
            <a:off x="221346" y="4342727"/>
            <a:ext cx="1638864" cy="237403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5EA34E2-62E4-4181-9665-8B9C1C11C002}"/>
              </a:ext>
            </a:extLst>
          </p:cNvPr>
          <p:cNvSpPr/>
          <p:nvPr/>
        </p:nvSpPr>
        <p:spPr>
          <a:xfrm>
            <a:off x="1950611" y="4343640"/>
            <a:ext cx="2784964" cy="2373117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BDF82E-3E8A-48FA-ABE8-555F5BF58C86}"/>
              </a:ext>
            </a:extLst>
          </p:cNvPr>
          <p:cNvSpPr txBox="1"/>
          <p:nvPr/>
        </p:nvSpPr>
        <p:spPr>
          <a:xfrm>
            <a:off x="4868083" y="6451455"/>
            <a:ext cx="1053154" cy="189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Visualization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F44284-6E7F-4FE3-8D0A-B450A02EEDBD}"/>
              </a:ext>
            </a:extLst>
          </p:cNvPr>
          <p:cNvSpPr txBox="1"/>
          <p:nvPr/>
        </p:nvSpPr>
        <p:spPr>
          <a:xfrm>
            <a:off x="2033708" y="6423212"/>
            <a:ext cx="2644262" cy="2116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Cloud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5011CD6-97C3-4238-8F85-1F0F1DB0FEAA}"/>
              </a:ext>
            </a:extLst>
          </p:cNvPr>
          <p:cNvSpPr txBox="1"/>
          <p:nvPr/>
        </p:nvSpPr>
        <p:spPr>
          <a:xfrm>
            <a:off x="272566" y="6423211"/>
            <a:ext cx="1531137" cy="2116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Local + Cloud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6705358-A635-4E76-BE7B-0F3238E2588C}"/>
              </a:ext>
            </a:extLst>
          </p:cNvPr>
          <p:cNvSpPr txBox="1"/>
          <p:nvPr/>
        </p:nvSpPr>
        <p:spPr>
          <a:xfrm>
            <a:off x="305559" y="5126916"/>
            <a:ext cx="515974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SSMS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CB00A58-A8F0-40D5-8CB6-BCDF1C24666B}"/>
              </a:ext>
            </a:extLst>
          </p:cNvPr>
          <p:cNvSpPr txBox="1"/>
          <p:nvPr/>
        </p:nvSpPr>
        <p:spPr>
          <a:xfrm>
            <a:off x="217856" y="4336866"/>
            <a:ext cx="1638864" cy="2017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DEV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DA94544-6D4B-4C11-9260-3C6903AE09A1}"/>
              </a:ext>
            </a:extLst>
          </p:cNvPr>
          <p:cNvSpPr txBox="1"/>
          <p:nvPr/>
        </p:nvSpPr>
        <p:spPr>
          <a:xfrm>
            <a:off x="1959232" y="4336866"/>
            <a:ext cx="2775948" cy="18774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OPS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5049686-1EE7-49B2-9FB1-95F550B28332}"/>
              </a:ext>
            </a:extLst>
          </p:cNvPr>
          <p:cNvSpPr txBox="1"/>
          <p:nvPr/>
        </p:nvSpPr>
        <p:spPr>
          <a:xfrm>
            <a:off x="4832824" y="4330781"/>
            <a:ext cx="1129476" cy="1938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USER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900671F-8443-40A8-AC5F-F259BDC5A558}"/>
              </a:ext>
            </a:extLst>
          </p:cNvPr>
          <p:cNvSpPr txBox="1"/>
          <p:nvPr/>
        </p:nvSpPr>
        <p:spPr>
          <a:xfrm>
            <a:off x="208640" y="4105504"/>
            <a:ext cx="5758448" cy="1906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ENVIRONMENT ARCHETECTURE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6A3E6C9F-DCA0-4B4C-97D3-77809F301D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0805" y="4733016"/>
            <a:ext cx="350434" cy="333340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B925AAF2-FA8E-4566-9BBF-166512231C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25779" y="4708542"/>
            <a:ext cx="357814" cy="35781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3B27510-3E69-4C71-A2AF-7A0E184CC7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4467" y="4733016"/>
            <a:ext cx="350434" cy="333340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4A3AC6FC-2487-49B3-B53D-E68AB511BB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192997" y="4708542"/>
            <a:ext cx="357814" cy="357814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AD379D1C-7BE7-4AA7-B6FA-E03F36DF1A2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064300" y="4708542"/>
            <a:ext cx="357814" cy="357814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F4E836F0-D4BD-42D1-8CE3-7C5DE7CDC3C4}"/>
              </a:ext>
            </a:extLst>
          </p:cNvPr>
          <p:cNvSpPr txBox="1"/>
          <p:nvPr/>
        </p:nvSpPr>
        <p:spPr>
          <a:xfrm>
            <a:off x="5028304" y="5126916"/>
            <a:ext cx="755437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Power BI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6B21110-6472-4BC0-9FD0-C45C9E4B5501}"/>
              </a:ext>
            </a:extLst>
          </p:cNvPr>
          <p:cNvSpPr txBox="1"/>
          <p:nvPr/>
        </p:nvSpPr>
        <p:spPr>
          <a:xfrm>
            <a:off x="2119388" y="5126916"/>
            <a:ext cx="476250" cy="35781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Blob</a:t>
            </a:r>
          </a:p>
          <a:p>
            <a:pPr algn="ctr"/>
            <a:r>
              <a:rPr lang="en-US" sz="900" dirty="0"/>
              <a:t>Storage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6B653A8-3321-4AA4-B074-26E4623E73A0}"/>
              </a:ext>
            </a:extLst>
          </p:cNvPr>
          <p:cNvSpPr txBox="1"/>
          <p:nvPr/>
        </p:nvSpPr>
        <p:spPr>
          <a:xfrm>
            <a:off x="3013098" y="5126916"/>
            <a:ext cx="426425" cy="31071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Data </a:t>
            </a:r>
          </a:p>
          <a:p>
            <a:pPr algn="ctr"/>
            <a:r>
              <a:rPr lang="en-US" sz="900" dirty="0"/>
              <a:t>Factory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9F9CE70-3606-47F4-A03A-115B6F931140}"/>
              </a:ext>
            </a:extLst>
          </p:cNvPr>
          <p:cNvSpPr txBox="1"/>
          <p:nvPr/>
        </p:nvSpPr>
        <p:spPr>
          <a:xfrm>
            <a:off x="4018029" y="5126917"/>
            <a:ext cx="426425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SQL </a:t>
            </a:r>
          </a:p>
          <a:p>
            <a:pPr algn="ctr"/>
            <a:r>
              <a:rPr lang="en-US" sz="900" dirty="0"/>
              <a:t>Server</a:t>
            </a:r>
          </a:p>
        </p:txBody>
      </p:sp>
      <p:pic>
        <p:nvPicPr>
          <p:cNvPr id="54" name="Picture 2" descr="SQL Server Management Studioのダウンロードとインストール（SSMS ...">
            <a:extLst>
              <a:ext uri="{FF2B5EF4-FFF2-40B4-BE49-F238E27FC236}">
                <a16:creationId xmlns:a16="http://schemas.microsoft.com/office/drawing/2014/main" id="{256A2B80-F691-4A1F-967C-EBCF0C2DAA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953" y="4727151"/>
            <a:ext cx="333550" cy="339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9AD6A89E-974D-42D1-B6DE-F87FB953EFF1}"/>
              </a:ext>
            </a:extLst>
          </p:cNvPr>
          <p:cNvSpPr txBox="1"/>
          <p:nvPr/>
        </p:nvSpPr>
        <p:spPr>
          <a:xfrm>
            <a:off x="1059312" y="5126916"/>
            <a:ext cx="567571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Power BI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2F8326FC-F4A7-44DF-9CD2-AF2279DC0F62}"/>
              </a:ext>
            </a:extLst>
          </p:cNvPr>
          <p:cNvSpPr txBox="1"/>
          <p:nvPr/>
        </p:nvSpPr>
        <p:spPr>
          <a:xfrm>
            <a:off x="2900280" y="6088742"/>
            <a:ext cx="654903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Azure</a:t>
            </a:r>
          </a:p>
          <a:p>
            <a:pPr algn="ctr"/>
            <a:r>
              <a:rPr lang="en-US" sz="900" dirty="0"/>
              <a:t>App Service</a:t>
            </a: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7BA2E14A-601D-43BC-8A4F-23608BFA0C7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19026" y="5612001"/>
            <a:ext cx="406704" cy="398170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8CF680CE-64CA-4F19-851B-D46C3ED8B270}"/>
              </a:ext>
            </a:extLst>
          </p:cNvPr>
          <p:cNvSpPr txBox="1"/>
          <p:nvPr/>
        </p:nvSpPr>
        <p:spPr>
          <a:xfrm>
            <a:off x="2066100" y="6101333"/>
            <a:ext cx="554150" cy="32528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Spark </a:t>
            </a:r>
          </a:p>
          <a:p>
            <a:pPr algn="ctr"/>
            <a:r>
              <a:rPr lang="en-US" sz="900" dirty="0"/>
              <a:t>Databricks</a:t>
            </a:r>
          </a:p>
        </p:txBody>
      </p:sp>
      <p:pic>
        <p:nvPicPr>
          <p:cNvPr id="75" name="Picture 74">
            <a:extLst>
              <a:ext uri="{FF2B5EF4-FFF2-40B4-BE49-F238E27FC236}">
                <a16:creationId xmlns:a16="http://schemas.microsoft.com/office/drawing/2014/main" id="{D6F363B3-B762-4F64-8DCD-21C69E89400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34944" y="5652851"/>
            <a:ext cx="697626" cy="306600"/>
          </a:xfrm>
          <a:prstGeom prst="rect">
            <a:avLst/>
          </a:prstGeom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C8D4BC34-F73E-4359-B64B-68EB2E40B027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r="7335" b="25400"/>
          <a:stretch/>
        </p:blipFill>
        <p:spPr>
          <a:xfrm>
            <a:off x="1046739" y="5571177"/>
            <a:ext cx="645437" cy="454655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id="{2049632E-2484-4569-9942-F2661F55D1C1}"/>
              </a:ext>
            </a:extLst>
          </p:cNvPr>
          <p:cNvSpPr txBox="1"/>
          <p:nvPr/>
        </p:nvSpPr>
        <p:spPr>
          <a:xfrm>
            <a:off x="372671" y="6039075"/>
            <a:ext cx="515974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 err="1"/>
              <a:t>PySpark</a:t>
            </a:r>
            <a:endParaRPr lang="en-US" sz="900"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28DD7DEB-FAE1-447F-9870-5D8C72FE4342}"/>
              </a:ext>
            </a:extLst>
          </p:cNvPr>
          <p:cNvSpPr txBox="1"/>
          <p:nvPr/>
        </p:nvSpPr>
        <p:spPr>
          <a:xfrm>
            <a:off x="1112413" y="6054164"/>
            <a:ext cx="515974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Azure</a:t>
            </a:r>
          </a:p>
          <a:p>
            <a:pPr algn="ctr"/>
            <a:r>
              <a:rPr lang="en-US" sz="900" dirty="0"/>
              <a:t>DevOps</a:t>
            </a:r>
          </a:p>
        </p:txBody>
      </p:sp>
      <p:pic>
        <p:nvPicPr>
          <p:cNvPr id="3" name="Picture 2" descr="Windows Azureシンボル/アイコン セット」公開 | S/N Ratio (by SATO ...">
            <a:extLst>
              <a:ext uri="{FF2B5EF4-FFF2-40B4-BE49-F238E27FC236}">
                <a16:creationId xmlns:a16="http://schemas.microsoft.com/office/drawing/2014/main" id="{35E402F9-5668-46B1-B117-93B989C2B4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6328" y="5606891"/>
            <a:ext cx="399964" cy="399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Windows Azureシンボル/アイコン セット」公開 | S/N Ratio (by SATO ...">
            <a:extLst>
              <a:ext uri="{FF2B5EF4-FFF2-40B4-BE49-F238E27FC236}">
                <a16:creationId xmlns:a16="http://schemas.microsoft.com/office/drawing/2014/main" id="{AB548DBF-AA9B-4D2A-B6A5-05003883C1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6040" y="5484730"/>
            <a:ext cx="399964" cy="399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74B358D-AAF8-4F14-9ECB-871B512F5568}"/>
              </a:ext>
            </a:extLst>
          </p:cNvPr>
          <p:cNvSpPr txBox="1"/>
          <p:nvPr/>
        </p:nvSpPr>
        <p:spPr>
          <a:xfrm>
            <a:off x="5078571" y="5972318"/>
            <a:ext cx="654903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Azure</a:t>
            </a:r>
          </a:p>
          <a:p>
            <a:pPr algn="ctr"/>
            <a:r>
              <a:rPr lang="en-US" sz="900" dirty="0"/>
              <a:t>App Service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4F6ED7B-0058-4DA9-BE59-1E8A639A312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11820" y="374175"/>
            <a:ext cx="5746990" cy="371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9767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65D9389-1357-410A-A021-9AA11942E894}"/>
              </a:ext>
            </a:extLst>
          </p:cNvPr>
          <p:cNvSpPr/>
          <p:nvPr/>
        </p:nvSpPr>
        <p:spPr>
          <a:xfrm>
            <a:off x="439649" y="209398"/>
            <a:ext cx="10001163" cy="611863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5BB7B2-D3CA-44FA-B6D9-6C82B1BCCD38}"/>
              </a:ext>
            </a:extLst>
          </p:cNvPr>
          <p:cNvSpPr txBox="1"/>
          <p:nvPr/>
        </p:nvSpPr>
        <p:spPr>
          <a:xfrm>
            <a:off x="439648" y="613309"/>
            <a:ext cx="9996778" cy="293657"/>
          </a:xfrm>
          <a:prstGeom prst="rect">
            <a:avLst/>
          </a:prstGeom>
          <a:solidFill>
            <a:srgbClr val="11334F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altLang="ja-JP" sz="1600" dirty="0">
                <a:solidFill>
                  <a:schemeClr val="bg1"/>
                </a:solidFill>
              </a:rPr>
              <a:t>Demand Pattern Analysis </a:t>
            </a:r>
            <a:r>
              <a:rPr lang="ja-JP" altLang="en-US" sz="1600" dirty="0">
                <a:solidFill>
                  <a:schemeClr val="bg1"/>
                </a:solidFill>
              </a:rPr>
              <a:t>需要パターン解析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0DDB6BF-B944-490F-BCCB-92396F3A3CA6}"/>
              </a:ext>
            </a:extLst>
          </p:cNvPr>
          <p:cNvSpPr/>
          <p:nvPr/>
        </p:nvSpPr>
        <p:spPr>
          <a:xfrm>
            <a:off x="439648" y="6343372"/>
            <a:ext cx="5016457" cy="266657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1D71D76-1426-489A-B541-37143135A5FC}"/>
              </a:ext>
            </a:extLst>
          </p:cNvPr>
          <p:cNvSpPr/>
          <p:nvPr/>
        </p:nvSpPr>
        <p:spPr>
          <a:xfrm>
            <a:off x="5456105" y="6343372"/>
            <a:ext cx="4984708" cy="266657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4818F6A-4294-4091-9895-3653331F8F5F}"/>
              </a:ext>
            </a:extLst>
          </p:cNvPr>
          <p:cNvSpPr/>
          <p:nvPr/>
        </p:nvSpPr>
        <p:spPr>
          <a:xfrm>
            <a:off x="3799165" y="6395922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5D0401-F5FF-48B1-B404-24F694A8669D}"/>
              </a:ext>
            </a:extLst>
          </p:cNvPr>
          <p:cNvSpPr txBox="1"/>
          <p:nvPr/>
        </p:nvSpPr>
        <p:spPr>
          <a:xfrm>
            <a:off x="439650" y="261337"/>
            <a:ext cx="10001162" cy="299064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50B40431-E281-48EF-A92F-44266AB8BB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668995" cy="668995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5EAEA2C-EE40-40E9-BF9A-A7D3F376939C}"/>
              </a:ext>
            </a:extLst>
          </p:cNvPr>
          <p:cNvSpPr/>
          <p:nvPr/>
        </p:nvSpPr>
        <p:spPr>
          <a:xfrm>
            <a:off x="534904" y="1032811"/>
            <a:ext cx="1436488" cy="27187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51F304EE-8CD3-484F-BA24-9C246306E4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1059344"/>
              </p:ext>
            </p:extLst>
          </p:nvPr>
        </p:nvGraphicFramePr>
        <p:xfrm>
          <a:off x="2064564" y="1035078"/>
          <a:ext cx="8236724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50199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661477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1729903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1596025">
                  <a:extLst>
                    <a:ext uri="{9D8B030D-6E8A-4147-A177-3AD203B41FA5}">
                      <a16:colId xmlns:a16="http://schemas.microsoft.com/office/drawing/2014/main" val="1933992954"/>
                    </a:ext>
                  </a:extLst>
                </a:gridCol>
                <a:gridCol w="1499120">
                  <a:extLst>
                    <a:ext uri="{9D8B030D-6E8A-4147-A177-3AD203B41FA5}">
                      <a16:colId xmlns:a16="http://schemas.microsoft.com/office/drawing/2014/main" val="2957481507"/>
                    </a:ext>
                  </a:extLst>
                </a:gridCol>
              </a:tblGrid>
              <a:tr h="31049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Demand Overview</a:t>
                      </a:r>
                    </a:p>
                    <a:p>
                      <a:pPr algn="ctr"/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需要ダッシュボード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Seasonality &amp; Trends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季節性・トレンド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Forecasting Models</a:t>
                      </a:r>
                    </a:p>
                    <a:p>
                      <a:pPr algn="ctr"/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予測モデル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Model  Expandability</a:t>
                      </a:r>
                    </a:p>
                    <a:p>
                      <a:pPr algn="ctr"/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説明性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200" dirty="0">
                          <a:solidFill>
                            <a:schemeClr val="bg1"/>
                          </a:solidFill>
                        </a:rPr>
                        <a:t>…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</a:tbl>
          </a:graphicData>
        </a:graphic>
      </p:graphicFrame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8B038CF2-AA25-4975-8B6E-0E7A408101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1251909"/>
              </p:ext>
            </p:extLst>
          </p:nvPr>
        </p:nvGraphicFramePr>
        <p:xfrm>
          <a:off x="2064564" y="1590958"/>
          <a:ext cx="8236723" cy="216064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236723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</a:tblGrid>
              <a:tr h="31697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Opportunity Loss Ranking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　機会損失ランク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428024"/>
                  </a:ext>
                </a:extLst>
              </a:tr>
              <a:tr h="1843672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54" name="Table 4">
            <a:extLst>
              <a:ext uri="{FF2B5EF4-FFF2-40B4-BE49-F238E27FC236}">
                <a16:creationId xmlns:a16="http://schemas.microsoft.com/office/drawing/2014/main" id="{9B28A7CF-3043-474F-85BB-46E3006CAF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137066"/>
              </p:ext>
            </p:extLst>
          </p:nvPr>
        </p:nvGraphicFramePr>
        <p:xfrm>
          <a:off x="628077" y="1092311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Country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国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Germany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55" name="Table 4">
            <a:extLst>
              <a:ext uri="{FF2B5EF4-FFF2-40B4-BE49-F238E27FC236}">
                <a16:creationId xmlns:a16="http://schemas.microsoft.com/office/drawing/2014/main" id="{5A1FD893-8438-4D2C-A035-515A76E846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4556204"/>
              </p:ext>
            </p:extLst>
          </p:nvPr>
        </p:nvGraphicFramePr>
        <p:xfrm>
          <a:off x="628077" y="1748956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Department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ALL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56" name="Table 4">
            <a:extLst>
              <a:ext uri="{FF2B5EF4-FFF2-40B4-BE49-F238E27FC236}">
                <a16:creationId xmlns:a16="http://schemas.microsoft.com/office/drawing/2014/main" id="{39B334A1-F1B5-4B28-8B12-2728DA7C83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1557096"/>
              </p:ext>
            </p:extLst>
          </p:nvPr>
        </p:nvGraphicFramePr>
        <p:xfrm>
          <a:off x="648311" y="2446395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Product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製品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ALL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2" name="Table 4">
            <a:extLst>
              <a:ext uri="{FF2B5EF4-FFF2-40B4-BE49-F238E27FC236}">
                <a16:creationId xmlns:a16="http://schemas.microsoft.com/office/drawing/2014/main" id="{A5DE3093-85C9-4172-A1BA-BC24797AF8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5068903"/>
              </p:ext>
            </p:extLst>
          </p:nvPr>
        </p:nvGraphicFramePr>
        <p:xfrm>
          <a:off x="638193" y="3047554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Period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期間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2020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95" name="Table 4">
            <a:extLst>
              <a:ext uri="{FF2B5EF4-FFF2-40B4-BE49-F238E27FC236}">
                <a16:creationId xmlns:a16="http://schemas.microsoft.com/office/drawing/2014/main" id="{33C46986-457B-4A17-9D12-BE58A93068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8627336"/>
              </p:ext>
            </p:extLst>
          </p:nvPr>
        </p:nvGraphicFramePr>
        <p:xfrm>
          <a:off x="2174240" y="1959698"/>
          <a:ext cx="8062297" cy="1722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1150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616733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794759">
                  <a:extLst>
                    <a:ext uri="{9D8B030D-6E8A-4147-A177-3AD203B41FA5}">
                      <a16:colId xmlns:a16="http://schemas.microsoft.com/office/drawing/2014/main" val="3783687991"/>
                    </a:ext>
                  </a:extLst>
                </a:gridCol>
                <a:gridCol w="717847">
                  <a:extLst>
                    <a:ext uri="{9D8B030D-6E8A-4147-A177-3AD203B41FA5}">
                      <a16:colId xmlns:a16="http://schemas.microsoft.com/office/drawing/2014/main" val="2224261338"/>
                    </a:ext>
                  </a:extLst>
                </a:gridCol>
                <a:gridCol w="726392">
                  <a:extLst>
                    <a:ext uri="{9D8B030D-6E8A-4147-A177-3AD203B41FA5}">
                      <a16:colId xmlns:a16="http://schemas.microsoft.com/office/drawing/2014/main" val="4288759130"/>
                    </a:ext>
                  </a:extLst>
                </a:gridCol>
                <a:gridCol w="752030">
                  <a:extLst>
                    <a:ext uri="{9D8B030D-6E8A-4147-A177-3AD203B41FA5}">
                      <a16:colId xmlns:a16="http://schemas.microsoft.com/office/drawing/2014/main" val="3711642963"/>
                    </a:ext>
                  </a:extLst>
                </a:gridCol>
                <a:gridCol w="606752">
                  <a:extLst>
                    <a:ext uri="{9D8B030D-6E8A-4147-A177-3AD203B41FA5}">
                      <a16:colId xmlns:a16="http://schemas.microsoft.com/office/drawing/2014/main" val="3355096761"/>
                    </a:ext>
                  </a:extLst>
                </a:gridCol>
                <a:gridCol w="615297">
                  <a:extLst>
                    <a:ext uri="{9D8B030D-6E8A-4147-A177-3AD203B41FA5}">
                      <a16:colId xmlns:a16="http://schemas.microsoft.com/office/drawing/2014/main" val="946470011"/>
                    </a:ext>
                  </a:extLst>
                </a:gridCol>
                <a:gridCol w="795648">
                  <a:extLst>
                    <a:ext uri="{9D8B030D-6E8A-4147-A177-3AD203B41FA5}">
                      <a16:colId xmlns:a16="http://schemas.microsoft.com/office/drawing/2014/main" val="1017943305"/>
                    </a:ext>
                  </a:extLst>
                </a:gridCol>
                <a:gridCol w="997565">
                  <a:extLst>
                    <a:ext uri="{9D8B030D-6E8A-4147-A177-3AD203B41FA5}">
                      <a16:colId xmlns:a16="http://schemas.microsoft.com/office/drawing/2014/main" val="3655506813"/>
                    </a:ext>
                  </a:extLst>
                </a:gridCol>
                <a:gridCol w="997565">
                  <a:extLst>
                    <a:ext uri="{9D8B030D-6E8A-4147-A177-3AD203B41FA5}">
                      <a16:colId xmlns:a16="http://schemas.microsoft.com/office/drawing/2014/main" val="136361935"/>
                    </a:ext>
                  </a:extLst>
                </a:gridCol>
                <a:gridCol w="130559">
                  <a:extLst>
                    <a:ext uri="{9D8B030D-6E8A-4147-A177-3AD203B41FA5}">
                      <a16:colId xmlns:a16="http://schemas.microsoft.com/office/drawing/2014/main" val="2240735429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Product Detail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Seasonal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Trend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Forecast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900" dirty="0">
                          <a:solidFill>
                            <a:srgbClr val="01557A"/>
                          </a:solidFill>
                        </a:rPr>
                        <a:t>▲</a:t>
                      </a:r>
                      <a:endParaRPr lang="en-US" sz="9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15840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Rank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Product </a:t>
                      </a:r>
                    </a:p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ID 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Product Name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Seasonal Test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High </a:t>
                      </a:r>
                    </a:p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Season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High Season Index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Trend </a:t>
                      </a:r>
                    </a:p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Test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Slope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Change Points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Predicted </a:t>
                      </a:r>
                    </a:p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Sales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Model Error (MAPE)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4280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1011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Product A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Mar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121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10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OCT-2020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15,000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+/- 2%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2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1020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Product B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0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Feb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102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0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2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-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2,500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+/- 10%</a:t>
                      </a:r>
                      <a:endParaRPr kumimoji="0" 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1557A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609046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3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1001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Product C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Dec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110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-5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NOV-2020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7,950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+/- 4%</a:t>
                      </a:r>
                      <a:endParaRPr kumimoji="0" 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1557A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89498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…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…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…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…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…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…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…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…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…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…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…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9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9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8454147"/>
                  </a:ext>
                </a:extLst>
              </a:tr>
            </a:tbl>
          </a:graphicData>
        </a:graphic>
      </p:graphicFrame>
      <p:graphicFrame>
        <p:nvGraphicFramePr>
          <p:cNvPr id="102" name="Table 4">
            <a:extLst>
              <a:ext uri="{FF2B5EF4-FFF2-40B4-BE49-F238E27FC236}">
                <a16:creationId xmlns:a16="http://schemas.microsoft.com/office/drawing/2014/main" id="{5D9DD4C3-55F2-4165-A81D-C1F067F2A7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8666960"/>
              </p:ext>
            </p:extLst>
          </p:nvPr>
        </p:nvGraphicFramePr>
        <p:xfrm>
          <a:off x="534904" y="3850283"/>
          <a:ext cx="3165425" cy="239440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65425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</a:tblGrid>
              <a:tr h="352281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Seasonal Index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FAA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428024"/>
                  </a:ext>
                </a:extLst>
              </a:tr>
              <a:tr h="2042126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sp>
        <p:nvSpPr>
          <p:cNvPr id="106" name="Rectangle 117">
            <a:extLst>
              <a:ext uri="{FF2B5EF4-FFF2-40B4-BE49-F238E27FC236}">
                <a16:creationId xmlns:a16="http://schemas.microsoft.com/office/drawing/2014/main" id="{569AEFAC-EDDE-4EA8-B12A-52579D9BB14A}"/>
              </a:ext>
            </a:extLst>
          </p:cNvPr>
          <p:cNvSpPr/>
          <p:nvPr/>
        </p:nvSpPr>
        <p:spPr>
          <a:xfrm>
            <a:off x="614161" y="4339655"/>
            <a:ext cx="2990834" cy="18153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0" name="TextBox 88">
            <a:extLst>
              <a:ext uri="{FF2B5EF4-FFF2-40B4-BE49-F238E27FC236}">
                <a16:creationId xmlns:a16="http://schemas.microsoft.com/office/drawing/2014/main" id="{507E4C22-8222-4DC6-A1E5-6EB94F9C4B09}"/>
              </a:ext>
            </a:extLst>
          </p:cNvPr>
          <p:cNvSpPr txBox="1"/>
          <p:nvPr/>
        </p:nvSpPr>
        <p:spPr>
          <a:xfrm>
            <a:off x="714898" y="5917045"/>
            <a:ext cx="2521213" cy="25429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ja-JP" altLang="en-US" sz="900" dirty="0"/>
              <a:t> ● </a:t>
            </a:r>
            <a:r>
              <a:rPr lang="en-US" altLang="ja-JP" sz="900" dirty="0"/>
              <a:t>Seasonal Index</a:t>
            </a:r>
            <a:endParaRPr lang="en-US" sz="900" dirty="0"/>
          </a:p>
        </p:txBody>
      </p:sp>
      <p:graphicFrame>
        <p:nvGraphicFramePr>
          <p:cNvPr id="116" name="Table 4">
            <a:extLst>
              <a:ext uri="{FF2B5EF4-FFF2-40B4-BE49-F238E27FC236}">
                <a16:creationId xmlns:a16="http://schemas.microsoft.com/office/drawing/2014/main" id="{C865CA0C-3F6A-40FA-8C91-52FDC2FF59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1339093"/>
              </p:ext>
            </p:extLst>
          </p:nvPr>
        </p:nvGraphicFramePr>
        <p:xfrm>
          <a:off x="676172" y="4427086"/>
          <a:ext cx="2810508" cy="13958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4209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34209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234209">
                  <a:extLst>
                    <a:ext uri="{9D8B030D-6E8A-4147-A177-3AD203B41FA5}">
                      <a16:colId xmlns:a16="http://schemas.microsoft.com/office/drawing/2014/main" val="3783687991"/>
                    </a:ext>
                  </a:extLst>
                </a:gridCol>
                <a:gridCol w="234209">
                  <a:extLst>
                    <a:ext uri="{9D8B030D-6E8A-4147-A177-3AD203B41FA5}">
                      <a16:colId xmlns:a16="http://schemas.microsoft.com/office/drawing/2014/main" val="2224261338"/>
                    </a:ext>
                  </a:extLst>
                </a:gridCol>
                <a:gridCol w="234209">
                  <a:extLst>
                    <a:ext uri="{9D8B030D-6E8A-4147-A177-3AD203B41FA5}">
                      <a16:colId xmlns:a16="http://schemas.microsoft.com/office/drawing/2014/main" val="4288759130"/>
                    </a:ext>
                  </a:extLst>
                </a:gridCol>
                <a:gridCol w="234209">
                  <a:extLst>
                    <a:ext uri="{9D8B030D-6E8A-4147-A177-3AD203B41FA5}">
                      <a16:colId xmlns:a16="http://schemas.microsoft.com/office/drawing/2014/main" val="3711642963"/>
                    </a:ext>
                  </a:extLst>
                </a:gridCol>
                <a:gridCol w="234209">
                  <a:extLst>
                    <a:ext uri="{9D8B030D-6E8A-4147-A177-3AD203B41FA5}">
                      <a16:colId xmlns:a16="http://schemas.microsoft.com/office/drawing/2014/main" val="3355096761"/>
                    </a:ext>
                  </a:extLst>
                </a:gridCol>
                <a:gridCol w="234209">
                  <a:extLst>
                    <a:ext uri="{9D8B030D-6E8A-4147-A177-3AD203B41FA5}">
                      <a16:colId xmlns:a16="http://schemas.microsoft.com/office/drawing/2014/main" val="946470011"/>
                    </a:ext>
                  </a:extLst>
                </a:gridCol>
                <a:gridCol w="234209">
                  <a:extLst>
                    <a:ext uri="{9D8B030D-6E8A-4147-A177-3AD203B41FA5}">
                      <a16:colId xmlns:a16="http://schemas.microsoft.com/office/drawing/2014/main" val="1017943305"/>
                    </a:ext>
                  </a:extLst>
                </a:gridCol>
                <a:gridCol w="234209">
                  <a:extLst>
                    <a:ext uri="{9D8B030D-6E8A-4147-A177-3AD203B41FA5}">
                      <a16:colId xmlns:a16="http://schemas.microsoft.com/office/drawing/2014/main" val="3655506813"/>
                    </a:ext>
                  </a:extLst>
                </a:gridCol>
                <a:gridCol w="234209">
                  <a:extLst>
                    <a:ext uri="{9D8B030D-6E8A-4147-A177-3AD203B41FA5}">
                      <a16:colId xmlns:a16="http://schemas.microsoft.com/office/drawing/2014/main" val="136361935"/>
                    </a:ext>
                  </a:extLst>
                </a:gridCol>
                <a:gridCol w="234209">
                  <a:extLst>
                    <a:ext uri="{9D8B030D-6E8A-4147-A177-3AD203B41FA5}">
                      <a16:colId xmlns:a16="http://schemas.microsoft.com/office/drawing/2014/main" val="2878651006"/>
                    </a:ext>
                  </a:extLst>
                </a:gridCol>
              </a:tblGrid>
              <a:tr h="163304"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1557A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1557A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1557A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5252885"/>
                  </a:ext>
                </a:extLst>
              </a:tr>
              <a:tr h="163304"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1557A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1557A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1557A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8409988"/>
                  </a:ext>
                </a:extLst>
              </a:tr>
              <a:tr h="163304"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1557A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1557A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1557A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311346"/>
                  </a:ext>
                </a:extLst>
              </a:tr>
              <a:tr h="163304"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1557A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1557A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1557A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1163566"/>
                  </a:ext>
                </a:extLst>
              </a:tr>
              <a:tr h="163304"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1557A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1557A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1557A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16330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1557A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1557A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1557A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6090469"/>
                  </a:ext>
                </a:extLst>
              </a:tr>
              <a:tr h="16330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1557A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1557A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1557A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8949801"/>
                  </a:ext>
                </a:extLst>
              </a:tr>
              <a:tr h="25270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01557A"/>
                          </a:solidFill>
                        </a:rPr>
                        <a:t>JAN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01557A"/>
                          </a:solidFill>
                        </a:rPr>
                        <a:t>FEB</a:t>
                      </a: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01557A"/>
                          </a:solidFill>
                        </a:rPr>
                        <a:t>MAR</a:t>
                      </a: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01557A"/>
                          </a:solidFill>
                        </a:rPr>
                        <a:t>APR</a:t>
                      </a: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01557A"/>
                          </a:solidFill>
                        </a:rPr>
                        <a:t>MAY</a:t>
                      </a: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01557A"/>
                          </a:solidFill>
                        </a:rPr>
                        <a:t>JUN</a:t>
                      </a: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01557A"/>
                          </a:solidFill>
                        </a:rPr>
                        <a:t>JUL</a:t>
                      </a: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01557A"/>
                          </a:solidFill>
                        </a:rPr>
                        <a:t>AUG</a:t>
                      </a: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01557A"/>
                          </a:solidFill>
                        </a:rPr>
                        <a:t>SEP</a:t>
                      </a: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01557A"/>
                          </a:solidFill>
                        </a:rPr>
                        <a:t>OCT</a:t>
                      </a: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01557A"/>
                          </a:solidFill>
                        </a:rPr>
                        <a:t>NOV</a:t>
                      </a: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01557A"/>
                          </a:solidFill>
                        </a:rPr>
                        <a:t>DEC</a:t>
                      </a: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8454147"/>
                  </a:ext>
                </a:extLst>
              </a:tr>
            </a:tbl>
          </a:graphicData>
        </a:graphic>
      </p:graphicFrame>
      <p:graphicFrame>
        <p:nvGraphicFramePr>
          <p:cNvPr id="119" name="Table 4">
            <a:extLst>
              <a:ext uri="{FF2B5EF4-FFF2-40B4-BE49-F238E27FC236}">
                <a16:creationId xmlns:a16="http://schemas.microsoft.com/office/drawing/2014/main" id="{2DDEB4D6-85A0-450B-A46B-E74150B129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6522066"/>
              </p:ext>
            </p:extLst>
          </p:nvPr>
        </p:nvGraphicFramePr>
        <p:xfrm>
          <a:off x="7038454" y="3850283"/>
          <a:ext cx="3262833" cy="239440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62833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</a:tblGrid>
              <a:tr h="352281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Forecast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428024"/>
                  </a:ext>
                </a:extLst>
              </a:tr>
              <a:tr h="2042126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sp>
        <p:nvSpPr>
          <p:cNvPr id="122" name="フリーフォーム: 図形 121">
            <a:extLst>
              <a:ext uri="{FF2B5EF4-FFF2-40B4-BE49-F238E27FC236}">
                <a16:creationId xmlns:a16="http://schemas.microsoft.com/office/drawing/2014/main" id="{8FDCEC70-3FB1-4894-8F0C-264B957234AA}"/>
              </a:ext>
            </a:extLst>
          </p:cNvPr>
          <p:cNvSpPr/>
          <p:nvPr/>
        </p:nvSpPr>
        <p:spPr>
          <a:xfrm>
            <a:off x="18750578" y="-1687648"/>
            <a:ext cx="3144852" cy="905854"/>
          </a:xfrm>
          <a:custGeom>
            <a:avLst/>
            <a:gdLst>
              <a:gd name="connsiteX0" fmla="*/ 0 w 3144852"/>
              <a:gd name="connsiteY0" fmla="*/ 162370 h 905854"/>
              <a:gd name="connsiteX1" fmla="*/ 316194 w 3144852"/>
              <a:gd name="connsiteY1" fmla="*/ 461473 h 905854"/>
              <a:gd name="connsiteX2" fmla="*/ 564023 w 3144852"/>
              <a:gd name="connsiteY2" fmla="*/ 34183 h 905854"/>
              <a:gd name="connsiteX3" fmla="*/ 863125 w 3144852"/>
              <a:gd name="connsiteY3" fmla="*/ 632389 h 905854"/>
              <a:gd name="connsiteX4" fmla="*/ 863125 w 3144852"/>
              <a:gd name="connsiteY4" fmla="*/ 632389 h 905854"/>
              <a:gd name="connsiteX5" fmla="*/ 1102408 w 3144852"/>
              <a:gd name="connsiteY5" fmla="*/ 341832 h 905854"/>
              <a:gd name="connsiteX6" fmla="*/ 1401510 w 3144852"/>
              <a:gd name="connsiteY6" fmla="*/ 905854 h 905854"/>
              <a:gd name="connsiteX7" fmla="*/ 1709159 w 3144852"/>
              <a:gd name="connsiteY7" fmla="*/ 316195 h 905854"/>
              <a:gd name="connsiteX8" fmla="*/ 1982624 w 3144852"/>
              <a:gd name="connsiteY8" fmla="*/ 0 h 905854"/>
              <a:gd name="connsiteX9" fmla="*/ 2281727 w 3144852"/>
              <a:gd name="connsiteY9" fmla="*/ 341832 h 905854"/>
              <a:gd name="connsiteX10" fmla="*/ 2555193 w 3144852"/>
              <a:gd name="connsiteY10" fmla="*/ 512748 h 905854"/>
              <a:gd name="connsiteX11" fmla="*/ 2837204 w 3144852"/>
              <a:gd name="connsiteY11" fmla="*/ 316195 h 905854"/>
              <a:gd name="connsiteX12" fmla="*/ 3144852 w 3144852"/>
              <a:gd name="connsiteY12" fmla="*/ 230737 h 905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144852" h="905854">
                <a:moveTo>
                  <a:pt x="0" y="162370"/>
                </a:moveTo>
                <a:lnTo>
                  <a:pt x="316194" y="461473"/>
                </a:lnTo>
                <a:lnTo>
                  <a:pt x="564023" y="34183"/>
                </a:lnTo>
                <a:lnTo>
                  <a:pt x="863125" y="632389"/>
                </a:lnTo>
                <a:lnTo>
                  <a:pt x="863125" y="632389"/>
                </a:lnTo>
                <a:lnTo>
                  <a:pt x="1102408" y="341832"/>
                </a:lnTo>
                <a:lnTo>
                  <a:pt x="1401510" y="905854"/>
                </a:lnTo>
                <a:lnTo>
                  <a:pt x="1709159" y="316195"/>
                </a:lnTo>
                <a:lnTo>
                  <a:pt x="1982624" y="0"/>
                </a:lnTo>
                <a:lnTo>
                  <a:pt x="2281727" y="341832"/>
                </a:lnTo>
                <a:lnTo>
                  <a:pt x="2555193" y="512748"/>
                </a:lnTo>
                <a:lnTo>
                  <a:pt x="2837204" y="316195"/>
                </a:lnTo>
                <a:lnTo>
                  <a:pt x="3144852" y="230737"/>
                </a:lnTo>
              </a:path>
            </a:pathLst>
          </a:cu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23" name="Table 4">
            <a:extLst>
              <a:ext uri="{FF2B5EF4-FFF2-40B4-BE49-F238E27FC236}">
                <a16:creationId xmlns:a16="http://schemas.microsoft.com/office/drawing/2014/main" id="{6912E18B-2243-4968-9EC2-D2B06A8AA7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9151140"/>
              </p:ext>
            </p:extLst>
          </p:nvPr>
        </p:nvGraphicFramePr>
        <p:xfrm>
          <a:off x="3777774" y="3866052"/>
          <a:ext cx="3165425" cy="239440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65425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</a:tblGrid>
              <a:tr h="352281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Trends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428024"/>
                  </a:ext>
                </a:extLst>
              </a:tr>
              <a:tr h="2042126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sp>
        <p:nvSpPr>
          <p:cNvPr id="126" name="Rectangle 117">
            <a:extLst>
              <a:ext uri="{FF2B5EF4-FFF2-40B4-BE49-F238E27FC236}">
                <a16:creationId xmlns:a16="http://schemas.microsoft.com/office/drawing/2014/main" id="{40826BAB-595A-4690-8CA0-8E416232555F}"/>
              </a:ext>
            </a:extLst>
          </p:cNvPr>
          <p:cNvSpPr/>
          <p:nvPr/>
        </p:nvSpPr>
        <p:spPr>
          <a:xfrm>
            <a:off x="3858384" y="4339654"/>
            <a:ext cx="2990834" cy="18153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7" name="TextBox 88">
            <a:extLst>
              <a:ext uri="{FF2B5EF4-FFF2-40B4-BE49-F238E27FC236}">
                <a16:creationId xmlns:a16="http://schemas.microsoft.com/office/drawing/2014/main" id="{CE79F61C-F3F0-4B72-8F49-76E805FD998A}"/>
              </a:ext>
            </a:extLst>
          </p:cNvPr>
          <p:cNvSpPr txBox="1"/>
          <p:nvPr/>
        </p:nvSpPr>
        <p:spPr>
          <a:xfrm>
            <a:off x="3897105" y="5808042"/>
            <a:ext cx="2879932" cy="43101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altLang="ja-JP" sz="900" dirty="0"/>
              <a:t>Periods</a:t>
            </a:r>
            <a:r>
              <a:rPr lang="ja-JP" altLang="en-US" sz="900" dirty="0"/>
              <a:t> </a:t>
            </a:r>
            <a:endParaRPr lang="en-US" altLang="ja-JP" sz="900" dirty="0"/>
          </a:p>
          <a:p>
            <a:r>
              <a:rPr lang="ja-JP" altLang="en-US" sz="900" dirty="0">
                <a:solidFill>
                  <a:srgbClr val="0790DC"/>
                </a:solidFill>
              </a:rPr>
              <a:t>●</a:t>
            </a:r>
            <a:r>
              <a:rPr lang="ja-JP" altLang="en-US" sz="900" dirty="0"/>
              <a:t> </a:t>
            </a:r>
            <a:r>
              <a:rPr lang="en-US" altLang="ja-JP" sz="900" dirty="0"/>
              <a:t>Actual </a:t>
            </a:r>
            <a:r>
              <a:rPr lang="ja-JP" altLang="en-US" sz="900" dirty="0">
                <a:solidFill>
                  <a:srgbClr val="92D050"/>
                </a:solidFill>
              </a:rPr>
              <a:t>● </a:t>
            </a:r>
            <a:r>
              <a:rPr lang="en-US" altLang="ja-JP" sz="900" dirty="0"/>
              <a:t>Trend </a:t>
            </a:r>
            <a:r>
              <a:rPr lang="ja-JP" altLang="en-US" sz="900" dirty="0">
                <a:solidFill>
                  <a:srgbClr val="FF0000"/>
                </a:solidFill>
              </a:rPr>
              <a:t>●</a:t>
            </a:r>
            <a:r>
              <a:rPr lang="ja-JP" altLang="en-US" sz="900" dirty="0"/>
              <a:t> </a:t>
            </a:r>
            <a:r>
              <a:rPr lang="en-US" altLang="ja-JP" sz="900" dirty="0"/>
              <a:t>Change Point</a:t>
            </a:r>
            <a:endParaRPr lang="en-US" sz="900" dirty="0"/>
          </a:p>
        </p:txBody>
      </p:sp>
      <p:sp>
        <p:nvSpPr>
          <p:cNvPr id="62" name="フリーフォーム: 図形 61">
            <a:extLst>
              <a:ext uri="{FF2B5EF4-FFF2-40B4-BE49-F238E27FC236}">
                <a16:creationId xmlns:a16="http://schemas.microsoft.com/office/drawing/2014/main" id="{8F342AF5-74D4-4C1B-A84B-4E244BFFF531}"/>
              </a:ext>
            </a:extLst>
          </p:cNvPr>
          <p:cNvSpPr/>
          <p:nvPr/>
        </p:nvSpPr>
        <p:spPr>
          <a:xfrm>
            <a:off x="3893957" y="4518111"/>
            <a:ext cx="2870534" cy="999512"/>
          </a:xfrm>
          <a:custGeom>
            <a:avLst/>
            <a:gdLst>
              <a:gd name="connsiteX0" fmla="*/ 0 w 6477712"/>
              <a:gd name="connsiteY0" fmla="*/ 658026 h 1486968"/>
              <a:gd name="connsiteX1" fmla="*/ 316194 w 6477712"/>
              <a:gd name="connsiteY1" fmla="*/ 863125 h 1486968"/>
              <a:gd name="connsiteX2" fmla="*/ 581114 w 6477712"/>
              <a:gd name="connsiteY2" fmla="*/ 333286 h 1486968"/>
              <a:gd name="connsiteX3" fmla="*/ 863125 w 6477712"/>
              <a:gd name="connsiteY3" fmla="*/ 1119499 h 1486968"/>
              <a:gd name="connsiteX4" fmla="*/ 1145136 w 6477712"/>
              <a:gd name="connsiteY4" fmla="*/ 1119499 h 1486968"/>
              <a:gd name="connsiteX5" fmla="*/ 1435693 w 6477712"/>
              <a:gd name="connsiteY5" fmla="*/ 1486968 h 1486968"/>
              <a:gd name="connsiteX6" fmla="*/ 1683521 w 6477712"/>
              <a:gd name="connsiteY6" fmla="*/ 846034 h 1486968"/>
              <a:gd name="connsiteX7" fmla="*/ 1991170 w 6477712"/>
              <a:gd name="connsiteY7" fmla="*/ 461473 h 1486968"/>
              <a:gd name="connsiteX8" fmla="*/ 2273181 w 6477712"/>
              <a:gd name="connsiteY8" fmla="*/ 837488 h 1486968"/>
              <a:gd name="connsiteX9" fmla="*/ 2572284 w 6477712"/>
              <a:gd name="connsiteY9" fmla="*/ 1333144 h 1486968"/>
              <a:gd name="connsiteX10" fmla="*/ 2837204 w 6477712"/>
              <a:gd name="connsiteY10" fmla="*/ 820396 h 1486968"/>
              <a:gd name="connsiteX11" fmla="*/ 3127761 w 6477712"/>
              <a:gd name="connsiteY11" fmla="*/ 658026 h 1486968"/>
              <a:gd name="connsiteX12" fmla="*/ 3332860 w 6477712"/>
              <a:gd name="connsiteY12" fmla="*/ 418744 h 1486968"/>
              <a:gd name="connsiteX13" fmla="*/ 3640508 w 6477712"/>
              <a:gd name="connsiteY13" fmla="*/ 615297 h 1486968"/>
              <a:gd name="connsiteX14" fmla="*/ 3913974 w 6477712"/>
              <a:gd name="connsiteY14" fmla="*/ 25637 h 1486968"/>
              <a:gd name="connsiteX15" fmla="*/ 4213077 w 6477712"/>
              <a:gd name="connsiteY15" fmla="*/ 837488 h 1486968"/>
              <a:gd name="connsiteX16" fmla="*/ 4512179 w 6477712"/>
              <a:gd name="connsiteY16" fmla="*/ 846034 h 1486968"/>
              <a:gd name="connsiteX17" fmla="*/ 4794191 w 6477712"/>
              <a:gd name="connsiteY17" fmla="*/ 1256232 h 1486968"/>
              <a:gd name="connsiteX18" fmla="*/ 5042019 w 6477712"/>
              <a:gd name="connsiteY18" fmla="*/ 487110 h 1486968"/>
              <a:gd name="connsiteX19" fmla="*/ 5306938 w 6477712"/>
              <a:gd name="connsiteY19" fmla="*/ 0 h 1486968"/>
              <a:gd name="connsiteX20" fmla="*/ 5623133 w 6477712"/>
              <a:gd name="connsiteY20" fmla="*/ 581114 h 1486968"/>
              <a:gd name="connsiteX21" fmla="*/ 5913690 w 6477712"/>
              <a:gd name="connsiteY21" fmla="*/ 999858 h 1486968"/>
              <a:gd name="connsiteX22" fmla="*/ 6170063 w 6477712"/>
              <a:gd name="connsiteY22" fmla="*/ 358923 h 1486968"/>
              <a:gd name="connsiteX23" fmla="*/ 6452075 w 6477712"/>
              <a:gd name="connsiteY23" fmla="*/ 17092 h 1486968"/>
              <a:gd name="connsiteX24" fmla="*/ 6477712 w 6477712"/>
              <a:gd name="connsiteY24" fmla="*/ 34183 h 148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6477712" h="1486968">
                <a:moveTo>
                  <a:pt x="0" y="658026"/>
                </a:moveTo>
                <a:lnTo>
                  <a:pt x="316194" y="863125"/>
                </a:lnTo>
                <a:lnTo>
                  <a:pt x="581114" y="333286"/>
                </a:lnTo>
                <a:lnTo>
                  <a:pt x="863125" y="1119499"/>
                </a:lnTo>
                <a:lnTo>
                  <a:pt x="1145136" y="1119499"/>
                </a:lnTo>
                <a:lnTo>
                  <a:pt x="1435693" y="1486968"/>
                </a:lnTo>
                <a:lnTo>
                  <a:pt x="1683521" y="846034"/>
                </a:lnTo>
                <a:lnTo>
                  <a:pt x="1991170" y="461473"/>
                </a:lnTo>
                <a:lnTo>
                  <a:pt x="2273181" y="837488"/>
                </a:lnTo>
                <a:lnTo>
                  <a:pt x="2572284" y="1333144"/>
                </a:lnTo>
                <a:lnTo>
                  <a:pt x="2837204" y="820396"/>
                </a:lnTo>
                <a:lnTo>
                  <a:pt x="3127761" y="658026"/>
                </a:lnTo>
                <a:lnTo>
                  <a:pt x="3332860" y="418744"/>
                </a:lnTo>
                <a:lnTo>
                  <a:pt x="3640508" y="615297"/>
                </a:lnTo>
                <a:lnTo>
                  <a:pt x="3913974" y="25637"/>
                </a:lnTo>
                <a:lnTo>
                  <a:pt x="4213077" y="837488"/>
                </a:lnTo>
                <a:lnTo>
                  <a:pt x="4512179" y="846034"/>
                </a:lnTo>
                <a:lnTo>
                  <a:pt x="4794191" y="1256232"/>
                </a:lnTo>
                <a:lnTo>
                  <a:pt x="5042019" y="487110"/>
                </a:lnTo>
                <a:lnTo>
                  <a:pt x="5306938" y="0"/>
                </a:lnTo>
                <a:lnTo>
                  <a:pt x="5623133" y="581114"/>
                </a:lnTo>
                <a:lnTo>
                  <a:pt x="5913690" y="999858"/>
                </a:lnTo>
                <a:lnTo>
                  <a:pt x="6170063" y="358923"/>
                </a:lnTo>
                <a:lnTo>
                  <a:pt x="6452075" y="17092"/>
                </a:lnTo>
                <a:lnTo>
                  <a:pt x="6477712" y="34183"/>
                </a:lnTo>
              </a:path>
            </a:pathLst>
          </a:custGeom>
          <a:noFill/>
          <a:ln w="3810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フリーフォーム: 図形 62">
            <a:extLst>
              <a:ext uri="{FF2B5EF4-FFF2-40B4-BE49-F238E27FC236}">
                <a16:creationId xmlns:a16="http://schemas.microsoft.com/office/drawing/2014/main" id="{E08FFBEA-4B36-4B18-8474-39DD8A1C0542}"/>
              </a:ext>
            </a:extLst>
          </p:cNvPr>
          <p:cNvSpPr/>
          <p:nvPr/>
        </p:nvSpPr>
        <p:spPr>
          <a:xfrm>
            <a:off x="3879791" y="4785643"/>
            <a:ext cx="2879932" cy="376015"/>
          </a:xfrm>
          <a:custGeom>
            <a:avLst/>
            <a:gdLst>
              <a:gd name="connsiteX0" fmla="*/ 0 w 2879932"/>
              <a:gd name="connsiteY0" fmla="*/ 367470 h 376015"/>
              <a:gd name="connsiteX1" fmla="*/ 1743342 w 2879932"/>
              <a:gd name="connsiteY1" fmla="*/ 376015 h 376015"/>
              <a:gd name="connsiteX2" fmla="*/ 2879932 w 2879932"/>
              <a:gd name="connsiteY2" fmla="*/ 0 h 376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79932" h="376015">
                <a:moveTo>
                  <a:pt x="0" y="367470"/>
                </a:moveTo>
                <a:lnTo>
                  <a:pt x="1743342" y="376015"/>
                </a:lnTo>
                <a:lnTo>
                  <a:pt x="2879932" y="0"/>
                </a:lnTo>
              </a:path>
            </a:pathLst>
          </a:cu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TextBox 88">
            <a:extLst>
              <a:ext uri="{FF2B5EF4-FFF2-40B4-BE49-F238E27FC236}">
                <a16:creationId xmlns:a16="http://schemas.microsoft.com/office/drawing/2014/main" id="{DE0EB9CB-93A6-45AA-AF37-4CB2EE83586D}"/>
              </a:ext>
            </a:extLst>
          </p:cNvPr>
          <p:cNvSpPr txBox="1"/>
          <p:nvPr/>
        </p:nvSpPr>
        <p:spPr>
          <a:xfrm>
            <a:off x="5515919" y="5093241"/>
            <a:ext cx="221457" cy="13749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ja-JP" altLang="en-US" sz="900" dirty="0">
                <a:solidFill>
                  <a:srgbClr val="FF0000"/>
                </a:solidFill>
              </a:rPr>
              <a:t>●</a:t>
            </a:r>
            <a:endParaRPr lang="en-US" sz="900" dirty="0"/>
          </a:p>
        </p:txBody>
      </p:sp>
      <p:sp>
        <p:nvSpPr>
          <p:cNvPr id="131" name="Rectangle 117">
            <a:extLst>
              <a:ext uri="{FF2B5EF4-FFF2-40B4-BE49-F238E27FC236}">
                <a16:creationId xmlns:a16="http://schemas.microsoft.com/office/drawing/2014/main" id="{0C69868E-7D78-4956-A31F-01F08410E92B}"/>
              </a:ext>
            </a:extLst>
          </p:cNvPr>
          <p:cNvSpPr/>
          <p:nvPr/>
        </p:nvSpPr>
        <p:spPr>
          <a:xfrm>
            <a:off x="7124328" y="4343706"/>
            <a:ext cx="2990834" cy="18153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0" name="フリーフォーム: 図形 129">
            <a:extLst>
              <a:ext uri="{FF2B5EF4-FFF2-40B4-BE49-F238E27FC236}">
                <a16:creationId xmlns:a16="http://schemas.microsoft.com/office/drawing/2014/main" id="{8514FF5E-8E68-4D30-BEB7-DF9556FF12F2}"/>
              </a:ext>
            </a:extLst>
          </p:cNvPr>
          <p:cNvSpPr/>
          <p:nvPr/>
        </p:nvSpPr>
        <p:spPr>
          <a:xfrm>
            <a:off x="7329291" y="4601401"/>
            <a:ext cx="1974885" cy="999512"/>
          </a:xfrm>
          <a:custGeom>
            <a:avLst/>
            <a:gdLst>
              <a:gd name="connsiteX0" fmla="*/ 0 w 6477712"/>
              <a:gd name="connsiteY0" fmla="*/ 658026 h 1486968"/>
              <a:gd name="connsiteX1" fmla="*/ 316194 w 6477712"/>
              <a:gd name="connsiteY1" fmla="*/ 863125 h 1486968"/>
              <a:gd name="connsiteX2" fmla="*/ 581114 w 6477712"/>
              <a:gd name="connsiteY2" fmla="*/ 333286 h 1486968"/>
              <a:gd name="connsiteX3" fmla="*/ 863125 w 6477712"/>
              <a:gd name="connsiteY3" fmla="*/ 1119499 h 1486968"/>
              <a:gd name="connsiteX4" fmla="*/ 1145136 w 6477712"/>
              <a:gd name="connsiteY4" fmla="*/ 1119499 h 1486968"/>
              <a:gd name="connsiteX5" fmla="*/ 1435693 w 6477712"/>
              <a:gd name="connsiteY5" fmla="*/ 1486968 h 1486968"/>
              <a:gd name="connsiteX6" fmla="*/ 1683521 w 6477712"/>
              <a:gd name="connsiteY6" fmla="*/ 846034 h 1486968"/>
              <a:gd name="connsiteX7" fmla="*/ 1991170 w 6477712"/>
              <a:gd name="connsiteY7" fmla="*/ 461473 h 1486968"/>
              <a:gd name="connsiteX8" fmla="*/ 2273181 w 6477712"/>
              <a:gd name="connsiteY8" fmla="*/ 837488 h 1486968"/>
              <a:gd name="connsiteX9" fmla="*/ 2572284 w 6477712"/>
              <a:gd name="connsiteY9" fmla="*/ 1333144 h 1486968"/>
              <a:gd name="connsiteX10" fmla="*/ 2837204 w 6477712"/>
              <a:gd name="connsiteY10" fmla="*/ 820396 h 1486968"/>
              <a:gd name="connsiteX11" fmla="*/ 3127761 w 6477712"/>
              <a:gd name="connsiteY11" fmla="*/ 658026 h 1486968"/>
              <a:gd name="connsiteX12" fmla="*/ 3332860 w 6477712"/>
              <a:gd name="connsiteY12" fmla="*/ 418744 h 1486968"/>
              <a:gd name="connsiteX13" fmla="*/ 3640508 w 6477712"/>
              <a:gd name="connsiteY13" fmla="*/ 615297 h 1486968"/>
              <a:gd name="connsiteX14" fmla="*/ 3913974 w 6477712"/>
              <a:gd name="connsiteY14" fmla="*/ 25637 h 1486968"/>
              <a:gd name="connsiteX15" fmla="*/ 4213077 w 6477712"/>
              <a:gd name="connsiteY15" fmla="*/ 837488 h 1486968"/>
              <a:gd name="connsiteX16" fmla="*/ 4512179 w 6477712"/>
              <a:gd name="connsiteY16" fmla="*/ 846034 h 1486968"/>
              <a:gd name="connsiteX17" fmla="*/ 4794191 w 6477712"/>
              <a:gd name="connsiteY17" fmla="*/ 1256232 h 1486968"/>
              <a:gd name="connsiteX18" fmla="*/ 5042019 w 6477712"/>
              <a:gd name="connsiteY18" fmla="*/ 487110 h 1486968"/>
              <a:gd name="connsiteX19" fmla="*/ 5306938 w 6477712"/>
              <a:gd name="connsiteY19" fmla="*/ 0 h 1486968"/>
              <a:gd name="connsiteX20" fmla="*/ 5623133 w 6477712"/>
              <a:gd name="connsiteY20" fmla="*/ 581114 h 1486968"/>
              <a:gd name="connsiteX21" fmla="*/ 5913690 w 6477712"/>
              <a:gd name="connsiteY21" fmla="*/ 999858 h 1486968"/>
              <a:gd name="connsiteX22" fmla="*/ 6170063 w 6477712"/>
              <a:gd name="connsiteY22" fmla="*/ 358923 h 1486968"/>
              <a:gd name="connsiteX23" fmla="*/ 6452075 w 6477712"/>
              <a:gd name="connsiteY23" fmla="*/ 17092 h 1486968"/>
              <a:gd name="connsiteX24" fmla="*/ 6477712 w 6477712"/>
              <a:gd name="connsiteY24" fmla="*/ 34183 h 148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6477712" h="1486968">
                <a:moveTo>
                  <a:pt x="0" y="658026"/>
                </a:moveTo>
                <a:lnTo>
                  <a:pt x="316194" y="863125"/>
                </a:lnTo>
                <a:lnTo>
                  <a:pt x="581114" y="333286"/>
                </a:lnTo>
                <a:lnTo>
                  <a:pt x="863125" y="1119499"/>
                </a:lnTo>
                <a:lnTo>
                  <a:pt x="1145136" y="1119499"/>
                </a:lnTo>
                <a:lnTo>
                  <a:pt x="1435693" y="1486968"/>
                </a:lnTo>
                <a:lnTo>
                  <a:pt x="1683521" y="846034"/>
                </a:lnTo>
                <a:lnTo>
                  <a:pt x="1991170" y="461473"/>
                </a:lnTo>
                <a:lnTo>
                  <a:pt x="2273181" y="837488"/>
                </a:lnTo>
                <a:lnTo>
                  <a:pt x="2572284" y="1333144"/>
                </a:lnTo>
                <a:lnTo>
                  <a:pt x="2837204" y="820396"/>
                </a:lnTo>
                <a:lnTo>
                  <a:pt x="3127761" y="658026"/>
                </a:lnTo>
                <a:lnTo>
                  <a:pt x="3332860" y="418744"/>
                </a:lnTo>
                <a:lnTo>
                  <a:pt x="3640508" y="615297"/>
                </a:lnTo>
                <a:lnTo>
                  <a:pt x="3913974" y="25637"/>
                </a:lnTo>
                <a:lnTo>
                  <a:pt x="4213077" y="837488"/>
                </a:lnTo>
                <a:lnTo>
                  <a:pt x="4512179" y="846034"/>
                </a:lnTo>
                <a:lnTo>
                  <a:pt x="4794191" y="1256232"/>
                </a:lnTo>
                <a:lnTo>
                  <a:pt x="5042019" y="487110"/>
                </a:lnTo>
                <a:lnTo>
                  <a:pt x="5306938" y="0"/>
                </a:lnTo>
                <a:lnTo>
                  <a:pt x="5623133" y="581114"/>
                </a:lnTo>
                <a:lnTo>
                  <a:pt x="5913690" y="999858"/>
                </a:lnTo>
                <a:lnTo>
                  <a:pt x="6170063" y="358923"/>
                </a:lnTo>
                <a:lnTo>
                  <a:pt x="6452075" y="17092"/>
                </a:lnTo>
                <a:lnTo>
                  <a:pt x="6477712" y="34183"/>
                </a:lnTo>
              </a:path>
            </a:pathLst>
          </a:custGeom>
          <a:noFill/>
          <a:ln w="3810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フリーフォーム: 図形 63">
            <a:extLst>
              <a:ext uri="{FF2B5EF4-FFF2-40B4-BE49-F238E27FC236}">
                <a16:creationId xmlns:a16="http://schemas.microsoft.com/office/drawing/2014/main" id="{F4337D0F-8456-41EA-9CD8-A242AFA18FF5}"/>
              </a:ext>
            </a:extLst>
          </p:cNvPr>
          <p:cNvSpPr/>
          <p:nvPr/>
        </p:nvSpPr>
        <p:spPr>
          <a:xfrm>
            <a:off x="7359339" y="4399690"/>
            <a:ext cx="2596512" cy="1367327"/>
          </a:xfrm>
          <a:custGeom>
            <a:avLst/>
            <a:gdLst>
              <a:gd name="connsiteX0" fmla="*/ 0 w 2888479"/>
              <a:gd name="connsiteY0" fmla="*/ 871671 h 1367327"/>
              <a:gd name="connsiteX1" fmla="*/ 111095 w 2888479"/>
              <a:gd name="connsiteY1" fmla="*/ 965675 h 1367327"/>
              <a:gd name="connsiteX2" fmla="*/ 222191 w 2888479"/>
              <a:gd name="connsiteY2" fmla="*/ 555477 h 1367327"/>
              <a:gd name="connsiteX3" fmla="*/ 316195 w 2888479"/>
              <a:gd name="connsiteY3" fmla="*/ 1076770 h 1367327"/>
              <a:gd name="connsiteX4" fmla="*/ 410198 w 2888479"/>
              <a:gd name="connsiteY4" fmla="*/ 1068225 h 1367327"/>
              <a:gd name="connsiteX5" fmla="*/ 504202 w 2888479"/>
              <a:gd name="connsiteY5" fmla="*/ 1298961 h 1367327"/>
              <a:gd name="connsiteX6" fmla="*/ 555477 w 2888479"/>
              <a:gd name="connsiteY6" fmla="*/ 811851 h 1367327"/>
              <a:gd name="connsiteX7" fmla="*/ 675118 w 2888479"/>
              <a:gd name="connsiteY7" fmla="*/ 529840 h 1367327"/>
              <a:gd name="connsiteX8" fmla="*/ 888763 w 2888479"/>
              <a:gd name="connsiteY8" fmla="*/ 1367327 h 1367327"/>
              <a:gd name="connsiteX9" fmla="*/ 948583 w 2888479"/>
              <a:gd name="connsiteY9" fmla="*/ 828942 h 1367327"/>
              <a:gd name="connsiteX10" fmla="*/ 1110953 w 2888479"/>
              <a:gd name="connsiteY10" fmla="*/ 572569 h 1367327"/>
              <a:gd name="connsiteX11" fmla="*/ 1179320 w 2888479"/>
              <a:gd name="connsiteY11" fmla="*/ 649481 h 1367327"/>
              <a:gd name="connsiteX12" fmla="*/ 1204957 w 2888479"/>
              <a:gd name="connsiteY12" fmla="*/ 675118 h 1367327"/>
              <a:gd name="connsiteX13" fmla="*/ 1247686 w 2888479"/>
              <a:gd name="connsiteY13" fmla="*/ 726393 h 1367327"/>
              <a:gd name="connsiteX14" fmla="*/ 1256232 w 2888479"/>
              <a:gd name="connsiteY14" fmla="*/ 760576 h 1367327"/>
              <a:gd name="connsiteX15" fmla="*/ 1256232 w 2888479"/>
              <a:gd name="connsiteY15" fmla="*/ 760576 h 1367327"/>
              <a:gd name="connsiteX16" fmla="*/ 1316052 w 2888479"/>
              <a:gd name="connsiteY16" fmla="*/ 367469 h 1367327"/>
              <a:gd name="connsiteX17" fmla="*/ 1435694 w 2888479"/>
              <a:gd name="connsiteY17" fmla="*/ 931492 h 1367327"/>
              <a:gd name="connsiteX18" fmla="*/ 1504060 w 2888479"/>
              <a:gd name="connsiteY18" fmla="*/ 931492 h 1367327"/>
              <a:gd name="connsiteX19" fmla="*/ 1606609 w 2888479"/>
              <a:gd name="connsiteY19" fmla="*/ 1213503 h 1367327"/>
              <a:gd name="connsiteX20" fmla="*/ 1760434 w 2888479"/>
              <a:gd name="connsiteY20" fmla="*/ 333286 h 1367327"/>
              <a:gd name="connsiteX21" fmla="*/ 1982624 w 2888479"/>
              <a:gd name="connsiteY21" fmla="*/ 880217 h 1367327"/>
              <a:gd name="connsiteX22" fmla="*/ 2076628 w 2888479"/>
              <a:gd name="connsiteY22" fmla="*/ 504202 h 1367327"/>
              <a:gd name="connsiteX23" fmla="*/ 2179178 w 2888479"/>
              <a:gd name="connsiteY23" fmla="*/ 247828 h 1367327"/>
              <a:gd name="connsiteX24" fmla="*/ 2273181 w 2888479"/>
              <a:gd name="connsiteY24" fmla="*/ 709301 h 1367327"/>
              <a:gd name="connsiteX25" fmla="*/ 2384277 w 2888479"/>
              <a:gd name="connsiteY25" fmla="*/ 273466 h 1367327"/>
              <a:gd name="connsiteX26" fmla="*/ 2478280 w 2888479"/>
              <a:gd name="connsiteY26" fmla="*/ 598206 h 1367327"/>
              <a:gd name="connsiteX27" fmla="*/ 2580830 w 2888479"/>
              <a:gd name="connsiteY27" fmla="*/ 589660 h 1367327"/>
              <a:gd name="connsiteX28" fmla="*/ 2683380 w 2888479"/>
              <a:gd name="connsiteY28" fmla="*/ 854580 h 1367327"/>
              <a:gd name="connsiteX29" fmla="*/ 2760292 w 2888479"/>
              <a:gd name="connsiteY29" fmla="*/ 188008 h 1367327"/>
              <a:gd name="connsiteX30" fmla="*/ 2888479 w 2888479"/>
              <a:gd name="connsiteY30" fmla="*/ 0 h 1367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2888479" h="1367327">
                <a:moveTo>
                  <a:pt x="0" y="871671"/>
                </a:moveTo>
                <a:lnTo>
                  <a:pt x="111095" y="965675"/>
                </a:lnTo>
                <a:lnTo>
                  <a:pt x="222191" y="555477"/>
                </a:lnTo>
                <a:lnTo>
                  <a:pt x="316195" y="1076770"/>
                </a:lnTo>
                <a:lnTo>
                  <a:pt x="410198" y="1068225"/>
                </a:lnTo>
                <a:lnTo>
                  <a:pt x="504202" y="1298961"/>
                </a:lnTo>
                <a:lnTo>
                  <a:pt x="555477" y="811851"/>
                </a:lnTo>
                <a:lnTo>
                  <a:pt x="675118" y="529840"/>
                </a:lnTo>
                <a:lnTo>
                  <a:pt x="888763" y="1367327"/>
                </a:lnTo>
                <a:lnTo>
                  <a:pt x="948583" y="828942"/>
                </a:lnTo>
                <a:lnTo>
                  <a:pt x="1110953" y="572569"/>
                </a:lnTo>
                <a:cubicBezTo>
                  <a:pt x="1133742" y="598206"/>
                  <a:pt x="1156141" y="624195"/>
                  <a:pt x="1179320" y="649481"/>
                </a:cubicBezTo>
                <a:cubicBezTo>
                  <a:pt x="1187486" y="658390"/>
                  <a:pt x="1197220" y="665834"/>
                  <a:pt x="1204957" y="675118"/>
                </a:cubicBezTo>
                <a:cubicBezTo>
                  <a:pt x="1264453" y="746512"/>
                  <a:pt x="1172779" y="651483"/>
                  <a:pt x="1247686" y="726393"/>
                </a:cubicBezTo>
                <a:cubicBezTo>
                  <a:pt x="1257133" y="754732"/>
                  <a:pt x="1256232" y="743022"/>
                  <a:pt x="1256232" y="760576"/>
                </a:cubicBezTo>
                <a:lnTo>
                  <a:pt x="1256232" y="760576"/>
                </a:lnTo>
                <a:lnTo>
                  <a:pt x="1316052" y="367469"/>
                </a:lnTo>
                <a:lnTo>
                  <a:pt x="1435694" y="931492"/>
                </a:lnTo>
                <a:lnTo>
                  <a:pt x="1504060" y="931492"/>
                </a:lnTo>
                <a:lnTo>
                  <a:pt x="1606609" y="1213503"/>
                </a:lnTo>
                <a:lnTo>
                  <a:pt x="1760434" y="333286"/>
                </a:lnTo>
                <a:lnTo>
                  <a:pt x="1982624" y="880217"/>
                </a:lnTo>
                <a:lnTo>
                  <a:pt x="2076628" y="504202"/>
                </a:lnTo>
                <a:lnTo>
                  <a:pt x="2179178" y="247828"/>
                </a:lnTo>
                <a:lnTo>
                  <a:pt x="2273181" y="709301"/>
                </a:lnTo>
                <a:lnTo>
                  <a:pt x="2384277" y="273466"/>
                </a:lnTo>
                <a:lnTo>
                  <a:pt x="2478280" y="598206"/>
                </a:lnTo>
                <a:lnTo>
                  <a:pt x="2580830" y="589660"/>
                </a:lnTo>
                <a:lnTo>
                  <a:pt x="2683380" y="854580"/>
                </a:lnTo>
                <a:lnTo>
                  <a:pt x="2760292" y="188008"/>
                </a:lnTo>
                <a:lnTo>
                  <a:pt x="2888479" y="0"/>
                </a:lnTo>
              </a:path>
            </a:pathLst>
          </a:cu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3" name="TextBox 88">
            <a:extLst>
              <a:ext uri="{FF2B5EF4-FFF2-40B4-BE49-F238E27FC236}">
                <a16:creationId xmlns:a16="http://schemas.microsoft.com/office/drawing/2014/main" id="{65EB8059-BFDE-4708-AD01-B12DA0F32559}"/>
              </a:ext>
            </a:extLst>
          </p:cNvPr>
          <p:cNvSpPr txBox="1"/>
          <p:nvPr/>
        </p:nvSpPr>
        <p:spPr>
          <a:xfrm>
            <a:off x="7217629" y="5712961"/>
            <a:ext cx="2879932" cy="43101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endParaRPr lang="en-US" altLang="ja-JP" sz="900" dirty="0"/>
          </a:p>
          <a:p>
            <a:pPr algn="ctr"/>
            <a:r>
              <a:rPr lang="en-US" altLang="ja-JP" sz="900" dirty="0"/>
              <a:t>Periods</a:t>
            </a:r>
            <a:r>
              <a:rPr lang="ja-JP" altLang="en-US" sz="900" dirty="0"/>
              <a:t> </a:t>
            </a:r>
            <a:endParaRPr lang="en-US" altLang="ja-JP" sz="900" dirty="0"/>
          </a:p>
          <a:p>
            <a:r>
              <a:rPr lang="ja-JP" altLang="en-US" sz="900" dirty="0">
                <a:solidFill>
                  <a:srgbClr val="0790DC"/>
                </a:solidFill>
              </a:rPr>
              <a:t>●</a:t>
            </a:r>
            <a:r>
              <a:rPr lang="ja-JP" altLang="en-US" sz="900" dirty="0"/>
              <a:t> </a:t>
            </a:r>
            <a:r>
              <a:rPr lang="en-US" altLang="ja-JP" sz="900" dirty="0"/>
              <a:t>Actual </a:t>
            </a:r>
            <a:r>
              <a:rPr lang="ja-JP" altLang="en-US" sz="900" dirty="0">
                <a:solidFill>
                  <a:srgbClr val="FFC000"/>
                </a:solidFill>
              </a:rPr>
              <a:t>●</a:t>
            </a:r>
            <a:r>
              <a:rPr lang="ja-JP" altLang="en-US" sz="900" dirty="0">
                <a:solidFill>
                  <a:srgbClr val="92D050"/>
                </a:solidFill>
              </a:rPr>
              <a:t> </a:t>
            </a:r>
            <a:r>
              <a:rPr lang="en-US" altLang="ja-JP" sz="900" dirty="0"/>
              <a:t>Forecast</a:t>
            </a:r>
            <a:endParaRPr lang="en-US" sz="900" dirty="0"/>
          </a:p>
        </p:txBody>
      </p:sp>
      <p:sp>
        <p:nvSpPr>
          <p:cNvPr id="135" name="TextBox 88">
            <a:extLst>
              <a:ext uri="{FF2B5EF4-FFF2-40B4-BE49-F238E27FC236}">
                <a16:creationId xmlns:a16="http://schemas.microsoft.com/office/drawing/2014/main" id="{5074D450-E7A7-4DF1-A84D-0118D19E9299}"/>
              </a:ext>
            </a:extLst>
          </p:cNvPr>
          <p:cNvSpPr txBox="1"/>
          <p:nvPr/>
        </p:nvSpPr>
        <p:spPr>
          <a:xfrm>
            <a:off x="7209786" y="4400026"/>
            <a:ext cx="806972" cy="15952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altLang="ja-JP" sz="1050" dirty="0"/>
              <a:t>MAPE = 2.12</a:t>
            </a:r>
          </a:p>
        </p:txBody>
      </p:sp>
    </p:spTree>
    <p:extLst>
      <p:ext uri="{BB962C8B-B14F-4D97-AF65-F5344CB8AC3E}">
        <p14:creationId xmlns:p14="http://schemas.microsoft.com/office/powerpoint/2010/main" val="231944284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正方形/長方形 65">
            <a:extLst>
              <a:ext uri="{FF2B5EF4-FFF2-40B4-BE49-F238E27FC236}">
                <a16:creationId xmlns:a16="http://schemas.microsoft.com/office/drawing/2014/main" id="{4BFF7878-F6DF-40C5-9BDD-0A0219B62E41}"/>
              </a:ext>
            </a:extLst>
          </p:cNvPr>
          <p:cNvSpPr/>
          <p:nvPr/>
        </p:nvSpPr>
        <p:spPr>
          <a:xfrm>
            <a:off x="7352254" y="5063534"/>
            <a:ext cx="2134567" cy="891126"/>
          </a:xfrm>
          <a:prstGeom prst="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74AC4192-77ED-40EE-9ABE-E15E965284DC}"/>
              </a:ext>
            </a:extLst>
          </p:cNvPr>
          <p:cNvSpPr/>
          <p:nvPr/>
        </p:nvSpPr>
        <p:spPr>
          <a:xfrm>
            <a:off x="695302" y="5866229"/>
            <a:ext cx="3596159" cy="747091"/>
          </a:xfrm>
          <a:prstGeom prst="rect">
            <a:avLst/>
          </a:prstGeom>
          <a:noFill/>
          <a:ln w="190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6705358-A635-4E76-BE7B-0F3238E2588C}"/>
              </a:ext>
            </a:extLst>
          </p:cNvPr>
          <p:cNvSpPr txBox="1"/>
          <p:nvPr/>
        </p:nvSpPr>
        <p:spPr>
          <a:xfrm>
            <a:off x="8838267" y="5715154"/>
            <a:ext cx="515974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SSMS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900671F-8443-40A8-AC5F-F259BDC5A558}"/>
              </a:ext>
            </a:extLst>
          </p:cNvPr>
          <p:cNvSpPr txBox="1"/>
          <p:nvPr/>
        </p:nvSpPr>
        <p:spPr>
          <a:xfrm>
            <a:off x="435970" y="211852"/>
            <a:ext cx="11216338" cy="29536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ENVIRONMENT ARCHETECTURE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6A3E6C9F-DCA0-4B4C-97D3-77809F301D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4724" y="4897095"/>
            <a:ext cx="466428" cy="443675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B925AAF2-FA8E-4566-9BBF-166512231C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56641" y="4829537"/>
            <a:ext cx="517677" cy="517677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AD379D1C-7BE7-4AA7-B6FA-E03F36DF1A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50191" y="4848771"/>
            <a:ext cx="357814" cy="357814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F4E836F0-D4BD-42D1-8CE3-7C5DE7CDC3C4}"/>
              </a:ext>
            </a:extLst>
          </p:cNvPr>
          <p:cNvSpPr txBox="1"/>
          <p:nvPr/>
        </p:nvSpPr>
        <p:spPr>
          <a:xfrm>
            <a:off x="6010220" y="5379718"/>
            <a:ext cx="755437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Power BI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6B653A8-3321-4AA4-B074-26E4623E73A0}"/>
              </a:ext>
            </a:extLst>
          </p:cNvPr>
          <p:cNvSpPr txBox="1"/>
          <p:nvPr/>
        </p:nvSpPr>
        <p:spPr>
          <a:xfrm>
            <a:off x="1115885" y="5281729"/>
            <a:ext cx="426425" cy="31071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Data </a:t>
            </a:r>
          </a:p>
          <a:p>
            <a:pPr algn="ctr"/>
            <a:r>
              <a:rPr lang="en-US" sz="900" dirty="0"/>
              <a:t>Factory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9F9CE70-3606-47F4-A03A-115B6F931140}"/>
              </a:ext>
            </a:extLst>
          </p:cNvPr>
          <p:cNvSpPr txBox="1"/>
          <p:nvPr/>
        </p:nvSpPr>
        <p:spPr>
          <a:xfrm>
            <a:off x="4808649" y="5378215"/>
            <a:ext cx="426425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SQL </a:t>
            </a:r>
          </a:p>
          <a:p>
            <a:pPr algn="ctr"/>
            <a:r>
              <a:rPr lang="en-US" sz="900" dirty="0"/>
              <a:t>Server</a:t>
            </a:r>
          </a:p>
        </p:txBody>
      </p:sp>
      <p:pic>
        <p:nvPicPr>
          <p:cNvPr id="54" name="Picture 2" descr="SQL Server Management Studioのダウンロードとインストール（SSMS ...">
            <a:extLst>
              <a:ext uri="{FF2B5EF4-FFF2-40B4-BE49-F238E27FC236}">
                <a16:creationId xmlns:a16="http://schemas.microsoft.com/office/drawing/2014/main" id="{256A2B80-F691-4A1F-967C-EBCF0C2DAA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9754" y="5259250"/>
            <a:ext cx="443956" cy="451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2F8326FC-F4A7-44DF-9CD2-AF2279DC0F62}"/>
              </a:ext>
            </a:extLst>
          </p:cNvPr>
          <p:cNvSpPr txBox="1"/>
          <p:nvPr/>
        </p:nvSpPr>
        <p:spPr>
          <a:xfrm>
            <a:off x="3609683" y="6274016"/>
            <a:ext cx="654903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Azure</a:t>
            </a:r>
          </a:p>
          <a:p>
            <a:pPr algn="ctr"/>
            <a:r>
              <a:rPr lang="en-US" sz="900" dirty="0"/>
              <a:t>App Service</a:t>
            </a: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7BA2E14A-601D-43BC-8A4F-23608BFA0C7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58058" y="4880317"/>
            <a:ext cx="406704" cy="398170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8CF680CE-64CA-4F19-851B-D46C3ED8B270}"/>
              </a:ext>
            </a:extLst>
          </p:cNvPr>
          <p:cNvSpPr txBox="1"/>
          <p:nvPr/>
        </p:nvSpPr>
        <p:spPr>
          <a:xfrm>
            <a:off x="1884335" y="5347214"/>
            <a:ext cx="554150" cy="32528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Spark </a:t>
            </a:r>
          </a:p>
          <a:p>
            <a:pPr algn="ctr"/>
            <a:r>
              <a:rPr lang="en-US" sz="900" dirty="0"/>
              <a:t>Databricks</a:t>
            </a:r>
          </a:p>
        </p:txBody>
      </p:sp>
      <p:pic>
        <p:nvPicPr>
          <p:cNvPr id="75" name="Picture 74">
            <a:extLst>
              <a:ext uri="{FF2B5EF4-FFF2-40B4-BE49-F238E27FC236}">
                <a16:creationId xmlns:a16="http://schemas.microsoft.com/office/drawing/2014/main" id="{D6F363B3-B762-4F64-8DCD-21C69E89400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90999" y="7357696"/>
            <a:ext cx="697626" cy="306600"/>
          </a:xfrm>
          <a:prstGeom prst="rect">
            <a:avLst/>
          </a:prstGeom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C8D4BC34-F73E-4359-B64B-68EB2E40B027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r="7335" b="25400"/>
          <a:stretch/>
        </p:blipFill>
        <p:spPr>
          <a:xfrm>
            <a:off x="7365699" y="5131741"/>
            <a:ext cx="645437" cy="454655"/>
          </a:xfrm>
          <a:prstGeom prst="rect">
            <a:avLst/>
          </a:prstGeom>
        </p:spPr>
      </p:pic>
      <p:sp>
        <p:nvSpPr>
          <p:cNvPr id="82" name="TextBox 81">
            <a:extLst>
              <a:ext uri="{FF2B5EF4-FFF2-40B4-BE49-F238E27FC236}">
                <a16:creationId xmlns:a16="http://schemas.microsoft.com/office/drawing/2014/main" id="{28DD7DEB-FAE1-447F-9870-5D8C72FE4342}"/>
              </a:ext>
            </a:extLst>
          </p:cNvPr>
          <p:cNvSpPr txBox="1"/>
          <p:nvPr/>
        </p:nvSpPr>
        <p:spPr>
          <a:xfrm>
            <a:off x="7431373" y="5614728"/>
            <a:ext cx="515974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Azure</a:t>
            </a:r>
          </a:p>
          <a:p>
            <a:pPr algn="ctr"/>
            <a:r>
              <a:rPr lang="en-US" sz="900" dirty="0"/>
              <a:t>DevOps</a:t>
            </a:r>
          </a:p>
        </p:txBody>
      </p:sp>
      <p:pic>
        <p:nvPicPr>
          <p:cNvPr id="3" name="Picture 2" descr="Windows Azureシンボル/アイコン セット」公開 | S/N Ratio (by SATO ...">
            <a:extLst>
              <a:ext uri="{FF2B5EF4-FFF2-40B4-BE49-F238E27FC236}">
                <a16:creationId xmlns:a16="http://schemas.microsoft.com/office/drawing/2014/main" id="{35E402F9-5668-46B1-B117-93B989C2B4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9667" y="6280784"/>
            <a:ext cx="147042" cy="147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Windows Azureシンボル/アイコン セット」公開 | S/N Ratio (by SATO ...">
            <a:extLst>
              <a:ext uri="{FF2B5EF4-FFF2-40B4-BE49-F238E27FC236}">
                <a16:creationId xmlns:a16="http://schemas.microsoft.com/office/drawing/2014/main" id="{AB548DBF-AA9B-4D2A-B6A5-05003883C1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2664" y="7153879"/>
            <a:ext cx="399964" cy="399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74B358D-AAF8-4F14-9ECB-871B512F5568}"/>
              </a:ext>
            </a:extLst>
          </p:cNvPr>
          <p:cNvSpPr txBox="1"/>
          <p:nvPr/>
        </p:nvSpPr>
        <p:spPr>
          <a:xfrm>
            <a:off x="8315195" y="7641467"/>
            <a:ext cx="654903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Azure</a:t>
            </a:r>
          </a:p>
          <a:p>
            <a:pPr algn="ctr"/>
            <a:r>
              <a:rPr lang="en-US" sz="900" dirty="0"/>
              <a:t>App Service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FDB3CE30-0C32-4BB5-BD58-2D124A7AF10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059282" y="6289627"/>
            <a:ext cx="287286" cy="236146"/>
          </a:xfrm>
          <a:prstGeom prst="rect">
            <a:avLst/>
          </a:prstGeom>
        </p:spPr>
      </p:pic>
      <p:sp>
        <p:nvSpPr>
          <p:cNvPr id="39" name="TextBox 51">
            <a:extLst>
              <a:ext uri="{FF2B5EF4-FFF2-40B4-BE49-F238E27FC236}">
                <a16:creationId xmlns:a16="http://schemas.microsoft.com/office/drawing/2014/main" id="{9F8CCDA3-ECFE-4109-9715-52AC1F40CBEE}"/>
              </a:ext>
            </a:extLst>
          </p:cNvPr>
          <p:cNvSpPr txBox="1"/>
          <p:nvPr/>
        </p:nvSpPr>
        <p:spPr>
          <a:xfrm>
            <a:off x="444517" y="5566670"/>
            <a:ext cx="426425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Data Lake</a:t>
            </a:r>
          </a:p>
        </p:txBody>
      </p:sp>
      <p:graphicFrame>
        <p:nvGraphicFramePr>
          <p:cNvPr id="13" name="表 14">
            <a:extLst>
              <a:ext uri="{FF2B5EF4-FFF2-40B4-BE49-F238E27FC236}">
                <a16:creationId xmlns:a16="http://schemas.microsoft.com/office/drawing/2014/main" id="{0A75FAD8-5B10-4486-95CF-3B07B9D3F7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9382707"/>
              </p:ext>
            </p:extLst>
          </p:nvPr>
        </p:nvGraphicFramePr>
        <p:xfrm>
          <a:off x="435970" y="719666"/>
          <a:ext cx="11214879" cy="3931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66857">
                  <a:extLst>
                    <a:ext uri="{9D8B030D-6E8A-4147-A177-3AD203B41FA5}">
                      <a16:colId xmlns:a16="http://schemas.microsoft.com/office/drawing/2014/main" val="2769512323"/>
                    </a:ext>
                  </a:extLst>
                </a:gridCol>
                <a:gridCol w="2130376">
                  <a:extLst>
                    <a:ext uri="{9D8B030D-6E8A-4147-A177-3AD203B41FA5}">
                      <a16:colId xmlns:a16="http://schemas.microsoft.com/office/drawing/2014/main" val="785858249"/>
                    </a:ext>
                  </a:extLst>
                </a:gridCol>
                <a:gridCol w="2010136">
                  <a:extLst>
                    <a:ext uri="{9D8B030D-6E8A-4147-A177-3AD203B41FA5}">
                      <a16:colId xmlns:a16="http://schemas.microsoft.com/office/drawing/2014/main" val="2071517813"/>
                    </a:ext>
                  </a:extLst>
                </a:gridCol>
                <a:gridCol w="2010277">
                  <a:extLst>
                    <a:ext uri="{9D8B030D-6E8A-4147-A177-3AD203B41FA5}">
                      <a16:colId xmlns:a16="http://schemas.microsoft.com/office/drawing/2014/main" val="2054349798"/>
                    </a:ext>
                  </a:extLst>
                </a:gridCol>
                <a:gridCol w="1825322">
                  <a:extLst>
                    <a:ext uri="{9D8B030D-6E8A-4147-A177-3AD203B41FA5}">
                      <a16:colId xmlns:a16="http://schemas.microsoft.com/office/drawing/2014/main" val="2380924710"/>
                    </a:ext>
                  </a:extLst>
                </a:gridCol>
                <a:gridCol w="1771911">
                  <a:extLst>
                    <a:ext uri="{9D8B030D-6E8A-4147-A177-3AD203B41FA5}">
                      <a16:colId xmlns:a16="http://schemas.microsoft.com/office/drawing/2014/main" val="3128715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1. Environment</a:t>
                      </a:r>
                    </a:p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Preparation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2. Raw Data Processing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3. Standard Data</a:t>
                      </a:r>
                    </a:p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Processing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4. AutoML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5. Reports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78430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Process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Prepare</a:t>
                      </a:r>
                      <a:r>
                        <a:rPr lang="ja-JP" altLang="en-US" sz="1200" dirty="0"/>
                        <a:t> </a:t>
                      </a:r>
                      <a:r>
                        <a:rPr lang="en-US" altLang="ja-JP" sz="1200" dirty="0"/>
                        <a:t>development</a:t>
                      </a:r>
                      <a:r>
                        <a:rPr lang="ja-JP" altLang="en-US" sz="1200" dirty="0"/>
                        <a:t> </a:t>
                      </a:r>
                      <a:r>
                        <a:rPr lang="en-US" altLang="ja-JP" sz="1200" dirty="0"/>
                        <a:t>resources.</a:t>
                      </a:r>
                      <a:endParaRPr lang="en-US" sz="1200" dirty="0"/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Load raw data and create standard data.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Autocorrelation, Statical test and Trend data processing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AutoML forecasting </a:t>
                      </a:r>
                    </a:p>
                    <a:p>
                      <a:r>
                        <a:rPr lang="en-US" sz="1200" dirty="0"/>
                        <a:t>(1,000 models in 20 mins)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Create report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3419056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600" dirty="0"/>
                        <a:t>Resources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200" dirty="0"/>
                        <a:t>- DevOps</a:t>
                      </a:r>
                    </a:p>
                    <a:p>
                      <a:r>
                        <a:rPr lang="en-US" altLang="ja-JP" sz="1200" dirty="0"/>
                        <a:t>- Azure Data Factory</a:t>
                      </a:r>
                    </a:p>
                    <a:p>
                      <a:r>
                        <a:rPr lang="en-US" altLang="ja-JP" sz="1200" dirty="0"/>
                        <a:t>- Azure SQL Server</a:t>
                      </a:r>
                    </a:p>
                    <a:p>
                      <a:r>
                        <a:rPr lang="en-US" altLang="ja-JP" sz="1200" dirty="0"/>
                        <a:t>-  Spark Databricks</a:t>
                      </a:r>
                    </a:p>
                    <a:p>
                      <a:r>
                        <a:rPr lang="en-US" altLang="ja-JP" sz="1200" dirty="0"/>
                        <a:t>- Blob Storages</a:t>
                      </a:r>
                    </a:p>
                    <a:p>
                      <a:r>
                        <a:rPr lang="en-US" altLang="ja-JP" sz="1200" dirty="0"/>
                        <a:t>- Azure ML Service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200" dirty="0"/>
                        <a:t>Blob Storages</a:t>
                      </a:r>
                    </a:p>
                    <a:p>
                      <a:r>
                        <a:rPr lang="en-US" sz="1200" dirty="0"/>
                        <a:t>Data factory</a:t>
                      </a:r>
                    </a:p>
                    <a:p>
                      <a:r>
                        <a:rPr lang="en-US" altLang="ja-JP" sz="1200" dirty="0"/>
                        <a:t>Spark Databricks</a:t>
                      </a:r>
                      <a:endParaRPr lang="en-US" sz="12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200" dirty="0"/>
                        <a:t>Azure SQL Server</a:t>
                      </a:r>
                      <a:endParaRPr lang="en-US" sz="1200" dirty="0"/>
                    </a:p>
                    <a:p>
                      <a:endParaRPr lang="en-US" sz="1200" dirty="0"/>
                    </a:p>
                    <a:p>
                      <a:endParaRPr lang="en-US" sz="1200" dirty="0"/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Data factory</a:t>
                      </a:r>
                    </a:p>
                    <a:p>
                      <a:r>
                        <a:rPr lang="en-US" altLang="ja-JP" sz="1200" dirty="0"/>
                        <a:t>Spark Databricks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200" dirty="0"/>
                        <a:t>Azure SQL Server</a:t>
                      </a:r>
                    </a:p>
                    <a:p>
                      <a:endParaRPr lang="en-US" sz="1200" dirty="0"/>
                    </a:p>
                    <a:p>
                      <a:endParaRPr lang="en-US" sz="1200" dirty="0"/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200" dirty="0"/>
                        <a:t>Azure ML Service</a:t>
                      </a:r>
                    </a:p>
                    <a:p>
                      <a:r>
                        <a:rPr lang="en-US" altLang="ja-JP" sz="1200" dirty="0"/>
                        <a:t> - Azure Compute Instant</a:t>
                      </a:r>
                    </a:p>
                    <a:p>
                      <a:r>
                        <a:rPr lang="en-US" altLang="ja-JP" sz="1200" dirty="0"/>
                        <a:t> - Azure Compute Cluster</a:t>
                      </a:r>
                    </a:p>
                    <a:p>
                      <a:r>
                        <a:rPr lang="en-US" sz="1200" dirty="0"/>
                        <a:t> - Azure App Service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Power BI</a:t>
                      </a:r>
                    </a:p>
                    <a:p>
                      <a:r>
                        <a:rPr lang="en-US" altLang="ja-JP" sz="1200" dirty="0"/>
                        <a:t>Azure SQL Server</a:t>
                      </a:r>
                      <a:endParaRPr lang="en-US" sz="1200" dirty="0"/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22087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Input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- ARM Template</a:t>
                      </a:r>
                    </a:p>
                    <a:p>
                      <a:r>
                        <a:rPr lang="en-US" sz="1200" dirty="0"/>
                        <a:t>- SQL .</a:t>
                      </a:r>
                      <a:r>
                        <a:rPr lang="en-US" sz="1200" dirty="0" err="1"/>
                        <a:t>sln</a:t>
                      </a:r>
                      <a:r>
                        <a:rPr lang="en-US" sz="1200" dirty="0"/>
                        <a:t> (DDL)</a:t>
                      </a:r>
                    </a:p>
                    <a:p>
                      <a:r>
                        <a:rPr lang="en-US" sz="1200" dirty="0"/>
                        <a:t>- Git resource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CSV:</a:t>
                      </a:r>
                    </a:p>
                    <a:p>
                      <a:r>
                        <a:rPr lang="en-US" sz="1200" dirty="0"/>
                        <a:t>- Sales</a:t>
                      </a:r>
                    </a:p>
                    <a:p>
                      <a:r>
                        <a:rPr lang="en-US" sz="1200" dirty="0"/>
                        <a:t>- Product</a:t>
                      </a:r>
                    </a:p>
                    <a:p>
                      <a:pPr marL="0" indent="0">
                        <a:buFontTx/>
                        <a:buNone/>
                      </a:pPr>
                      <a:r>
                        <a:rPr lang="en-US" sz="1200" dirty="0"/>
                        <a:t>- Calendar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Database:</a:t>
                      </a:r>
                    </a:p>
                    <a:p>
                      <a:r>
                        <a:rPr lang="en-US" sz="1200" dirty="0"/>
                        <a:t>- Sales</a:t>
                      </a:r>
                    </a:p>
                    <a:p>
                      <a:r>
                        <a:rPr lang="en-US" sz="1200" dirty="0"/>
                        <a:t>- Product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Database:</a:t>
                      </a:r>
                    </a:p>
                    <a:p>
                      <a:r>
                        <a:rPr lang="en-US" sz="1200" dirty="0"/>
                        <a:t>- Sales</a:t>
                      </a:r>
                    </a:p>
                    <a:p>
                      <a:endParaRPr lang="en-US" sz="1200" dirty="0"/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Databases: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65176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Output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All required environments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Delta Lake &amp; Database:</a:t>
                      </a:r>
                    </a:p>
                    <a:p>
                      <a:r>
                        <a:rPr lang="en-US" sz="1200" dirty="0"/>
                        <a:t>- Sales</a:t>
                      </a:r>
                    </a:p>
                    <a:p>
                      <a:r>
                        <a:rPr lang="en-US" sz="1200" dirty="0"/>
                        <a:t>- Product</a:t>
                      </a:r>
                    </a:p>
                    <a:p>
                      <a:pPr marL="0" indent="0">
                        <a:buFontTx/>
                        <a:buNone/>
                      </a:pPr>
                      <a:r>
                        <a:rPr lang="en-US" sz="1200" dirty="0"/>
                        <a:t>- Calendar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Delta Lake &amp; Database:</a:t>
                      </a:r>
                    </a:p>
                    <a:p>
                      <a:r>
                        <a:rPr lang="en-US" sz="1200" dirty="0"/>
                        <a:t>- </a:t>
                      </a:r>
                      <a:r>
                        <a:rPr lang="en-US" sz="1200" dirty="0" err="1"/>
                        <a:t>Autocorr</a:t>
                      </a:r>
                      <a:endParaRPr lang="en-US" sz="1200" dirty="0"/>
                    </a:p>
                    <a:p>
                      <a:r>
                        <a:rPr lang="en-US" sz="1200" dirty="0"/>
                        <a:t>- Stat test</a:t>
                      </a:r>
                    </a:p>
                    <a:p>
                      <a:r>
                        <a:rPr lang="en-US" sz="1200" dirty="0"/>
                        <a:t>- Trend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Delta Lake &amp; Database:</a:t>
                      </a:r>
                    </a:p>
                    <a:p>
                      <a:r>
                        <a:rPr lang="en-US" sz="1200" dirty="0"/>
                        <a:t>- Sales Forecast</a:t>
                      </a:r>
                    </a:p>
                    <a:p>
                      <a:r>
                        <a:rPr lang="en-US" sz="1200" dirty="0"/>
                        <a:t>- Sales Forecast Metrics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Power BI reports: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8939805"/>
                  </a:ext>
                </a:extLst>
              </a:tr>
            </a:tbl>
          </a:graphicData>
        </a:graphic>
      </p:graphicFrame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A06D7604-1548-4366-BD64-172FA28A71FA}"/>
              </a:ext>
            </a:extLst>
          </p:cNvPr>
          <p:cNvSpPr txBox="1"/>
          <p:nvPr/>
        </p:nvSpPr>
        <p:spPr>
          <a:xfrm>
            <a:off x="1062082" y="5921104"/>
            <a:ext cx="502466" cy="577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050" dirty="0"/>
              <a:t>Raw</a:t>
            </a:r>
          </a:p>
          <a:p>
            <a:r>
              <a:rPr lang="en-US" sz="1050" dirty="0"/>
              <a:t>Data</a:t>
            </a:r>
          </a:p>
          <a:p>
            <a:r>
              <a:rPr lang="en-US" sz="1050" dirty="0"/>
              <a:t>(CSV)</a:t>
            </a:r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708CFD6B-D6D3-4F46-B0C5-F6DE1375F12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05743" y="5753667"/>
            <a:ext cx="303973" cy="370597"/>
          </a:xfrm>
          <a:prstGeom prst="rect">
            <a:avLst/>
          </a:prstGeom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BF3F258F-C3D9-4B2F-B046-A71E95AD897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729216" y="4880317"/>
            <a:ext cx="395581" cy="424730"/>
          </a:xfrm>
          <a:prstGeom prst="rect">
            <a:avLst/>
          </a:prstGeom>
        </p:spPr>
      </p:pic>
      <p:sp>
        <p:nvSpPr>
          <p:cNvPr id="47" name="TextBox 72">
            <a:extLst>
              <a:ext uri="{FF2B5EF4-FFF2-40B4-BE49-F238E27FC236}">
                <a16:creationId xmlns:a16="http://schemas.microsoft.com/office/drawing/2014/main" id="{D91692FC-C857-4375-82A2-46FA1266C459}"/>
              </a:ext>
            </a:extLst>
          </p:cNvPr>
          <p:cNvSpPr txBox="1"/>
          <p:nvPr/>
        </p:nvSpPr>
        <p:spPr>
          <a:xfrm>
            <a:off x="3649931" y="5378292"/>
            <a:ext cx="554150" cy="32528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AML</a:t>
            </a:r>
          </a:p>
        </p:txBody>
      </p:sp>
      <p:pic>
        <p:nvPicPr>
          <p:cNvPr id="24" name="図 23">
            <a:extLst>
              <a:ext uri="{FF2B5EF4-FFF2-40B4-BE49-F238E27FC236}">
                <a16:creationId xmlns:a16="http://schemas.microsoft.com/office/drawing/2014/main" id="{B193575C-3E2B-462A-9422-DE66EDFF9ED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788569" y="4940076"/>
            <a:ext cx="684410" cy="497012"/>
          </a:xfrm>
          <a:prstGeom prst="rect">
            <a:avLst/>
          </a:prstGeom>
        </p:spPr>
      </p:pic>
      <p:sp>
        <p:nvSpPr>
          <p:cNvPr id="53" name="テキスト ボックス 52">
            <a:extLst>
              <a:ext uri="{FF2B5EF4-FFF2-40B4-BE49-F238E27FC236}">
                <a16:creationId xmlns:a16="http://schemas.microsoft.com/office/drawing/2014/main" id="{B05DB403-6ED7-46F1-A550-E025C7CF8A4A}"/>
              </a:ext>
            </a:extLst>
          </p:cNvPr>
          <p:cNvSpPr txBox="1"/>
          <p:nvPr/>
        </p:nvSpPr>
        <p:spPr>
          <a:xfrm>
            <a:off x="1749595" y="5904326"/>
            <a:ext cx="832472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50" dirty="0"/>
              <a:t>Processed</a:t>
            </a:r>
          </a:p>
          <a:p>
            <a:pPr algn="ctr"/>
            <a:r>
              <a:rPr lang="en-US" sz="1050" dirty="0"/>
              <a:t>Data</a:t>
            </a:r>
          </a:p>
        </p:txBody>
      </p:sp>
      <p:sp>
        <p:nvSpPr>
          <p:cNvPr id="55" name="テキスト ボックス 54">
            <a:extLst>
              <a:ext uri="{FF2B5EF4-FFF2-40B4-BE49-F238E27FC236}">
                <a16:creationId xmlns:a16="http://schemas.microsoft.com/office/drawing/2014/main" id="{1565D282-432B-41ED-9433-903C4BE766F5}"/>
              </a:ext>
            </a:extLst>
          </p:cNvPr>
          <p:cNvSpPr txBox="1"/>
          <p:nvPr/>
        </p:nvSpPr>
        <p:spPr>
          <a:xfrm>
            <a:off x="2696762" y="5895356"/>
            <a:ext cx="69069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050" dirty="0"/>
              <a:t>Statistics</a:t>
            </a:r>
            <a:endParaRPr lang="en-US" sz="1050" dirty="0"/>
          </a:p>
        </p:txBody>
      </p:sp>
      <p:sp>
        <p:nvSpPr>
          <p:cNvPr id="57" name="テキスト ボックス 56">
            <a:extLst>
              <a:ext uri="{FF2B5EF4-FFF2-40B4-BE49-F238E27FC236}">
                <a16:creationId xmlns:a16="http://schemas.microsoft.com/office/drawing/2014/main" id="{390A6723-7EF9-4915-A663-7E947F7B2B36}"/>
              </a:ext>
            </a:extLst>
          </p:cNvPr>
          <p:cNvSpPr txBox="1"/>
          <p:nvPr/>
        </p:nvSpPr>
        <p:spPr>
          <a:xfrm>
            <a:off x="3557405" y="5929286"/>
            <a:ext cx="69069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050" dirty="0"/>
              <a:t>AutoML</a:t>
            </a:r>
            <a:endParaRPr lang="en-US" sz="1050" dirty="0"/>
          </a:p>
        </p:txBody>
      </p:sp>
      <p:sp>
        <p:nvSpPr>
          <p:cNvPr id="58" name="正方形/長方形 57">
            <a:extLst>
              <a:ext uri="{FF2B5EF4-FFF2-40B4-BE49-F238E27FC236}">
                <a16:creationId xmlns:a16="http://schemas.microsoft.com/office/drawing/2014/main" id="{077EC6CE-E072-42A8-B424-E486E4E4AADE}"/>
              </a:ext>
            </a:extLst>
          </p:cNvPr>
          <p:cNvSpPr/>
          <p:nvPr/>
        </p:nvSpPr>
        <p:spPr>
          <a:xfrm>
            <a:off x="4662377" y="5866229"/>
            <a:ext cx="746849" cy="747091"/>
          </a:xfrm>
          <a:prstGeom prst="rect">
            <a:avLst/>
          </a:prstGeom>
          <a:noFill/>
          <a:ln w="190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9" name="テキスト ボックス 58">
            <a:extLst>
              <a:ext uri="{FF2B5EF4-FFF2-40B4-BE49-F238E27FC236}">
                <a16:creationId xmlns:a16="http://schemas.microsoft.com/office/drawing/2014/main" id="{6C896ED2-942C-46CD-9F31-2B4042BA7BFF}"/>
              </a:ext>
            </a:extLst>
          </p:cNvPr>
          <p:cNvSpPr txBox="1"/>
          <p:nvPr/>
        </p:nvSpPr>
        <p:spPr>
          <a:xfrm>
            <a:off x="4715868" y="6112816"/>
            <a:ext cx="69069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050" dirty="0"/>
              <a:t>Database</a:t>
            </a:r>
            <a:endParaRPr lang="en-US" sz="1050" dirty="0"/>
          </a:p>
        </p:txBody>
      </p:sp>
      <p:sp>
        <p:nvSpPr>
          <p:cNvPr id="61" name="正方形/長方形 60">
            <a:extLst>
              <a:ext uri="{FF2B5EF4-FFF2-40B4-BE49-F238E27FC236}">
                <a16:creationId xmlns:a16="http://schemas.microsoft.com/office/drawing/2014/main" id="{5DFD735F-1CE0-4929-98BE-591B0C771FCE}"/>
              </a:ext>
            </a:extLst>
          </p:cNvPr>
          <p:cNvSpPr/>
          <p:nvPr/>
        </p:nvSpPr>
        <p:spPr>
          <a:xfrm>
            <a:off x="6015944" y="5866229"/>
            <a:ext cx="746849" cy="747091"/>
          </a:xfrm>
          <a:prstGeom prst="rect">
            <a:avLst/>
          </a:prstGeom>
          <a:noFill/>
          <a:ln w="190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2" name="テキスト ボックス 61">
            <a:extLst>
              <a:ext uri="{FF2B5EF4-FFF2-40B4-BE49-F238E27FC236}">
                <a16:creationId xmlns:a16="http://schemas.microsoft.com/office/drawing/2014/main" id="{930349DD-550A-4CB6-A96E-C831DE322D9C}"/>
              </a:ext>
            </a:extLst>
          </p:cNvPr>
          <p:cNvSpPr txBox="1"/>
          <p:nvPr/>
        </p:nvSpPr>
        <p:spPr>
          <a:xfrm>
            <a:off x="6069435" y="6112816"/>
            <a:ext cx="69069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050" dirty="0"/>
              <a:t>Reports</a:t>
            </a:r>
            <a:endParaRPr lang="en-US" sz="1050" dirty="0"/>
          </a:p>
        </p:txBody>
      </p:sp>
      <p:sp>
        <p:nvSpPr>
          <p:cNvPr id="63" name="テキスト ボックス 62">
            <a:extLst>
              <a:ext uri="{FF2B5EF4-FFF2-40B4-BE49-F238E27FC236}">
                <a16:creationId xmlns:a16="http://schemas.microsoft.com/office/drawing/2014/main" id="{6361E54D-4972-476F-9113-F6200C679455}"/>
              </a:ext>
            </a:extLst>
          </p:cNvPr>
          <p:cNvSpPr txBox="1"/>
          <p:nvPr/>
        </p:nvSpPr>
        <p:spPr>
          <a:xfrm>
            <a:off x="7688417" y="4797331"/>
            <a:ext cx="155985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050" dirty="0"/>
              <a:t>Development Tools</a:t>
            </a:r>
            <a:endParaRPr lang="en-US" sz="1050" dirty="0"/>
          </a:p>
        </p:txBody>
      </p:sp>
      <p:pic>
        <p:nvPicPr>
          <p:cNvPr id="1034" name="Picture 10" descr="Git, 独自の, wordmark, ロゴ 無料 アイコン の Devicon">
            <a:extLst>
              <a:ext uri="{FF2B5EF4-FFF2-40B4-BE49-F238E27FC236}">
                <a16:creationId xmlns:a16="http://schemas.microsoft.com/office/drawing/2014/main" id="{930BBE43-7698-4079-8F66-FB1A679147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177" b="26024"/>
          <a:stretch/>
        </p:blipFill>
        <p:spPr bwMode="auto">
          <a:xfrm>
            <a:off x="8011136" y="5312033"/>
            <a:ext cx="677743" cy="310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" name="TextBox 81">
            <a:extLst>
              <a:ext uri="{FF2B5EF4-FFF2-40B4-BE49-F238E27FC236}">
                <a16:creationId xmlns:a16="http://schemas.microsoft.com/office/drawing/2014/main" id="{BEA30372-1E74-4A3C-9577-05582953A414}"/>
              </a:ext>
            </a:extLst>
          </p:cNvPr>
          <p:cNvSpPr txBox="1"/>
          <p:nvPr/>
        </p:nvSpPr>
        <p:spPr>
          <a:xfrm>
            <a:off x="8096691" y="5646007"/>
            <a:ext cx="515974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Git</a:t>
            </a:r>
          </a:p>
        </p:txBody>
      </p:sp>
      <p:sp>
        <p:nvSpPr>
          <p:cNvPr id="67" name="正方形/長方形 66">
            <a:extLst>
              <a:ext uri="{FF2B5EF4-FFF2-40B4-BE49-F238E27FC236}">
                <a16:creationId xmlns:a16="http://schemas.microsoft.com/office/drawing/2014/main" id="{D81BFF08-9AD7-46B8-B6BC-642B969BD011}"/>
              </a:ext>
            </a:extLst>
          </p:cNvPr>
          <p:cNvSpPr/>
          <p:nvPr/>
        </p:nvSpPr>
        <p:spPr>
          <a:xfrm>
            <a:off x="9712423" y="5056477"/>
            <a:ext cx="1915068" cy="891126"/>
          </a:xfrm>
          <a:prstGeom prst="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8" name="テキスト ボックス 67">
            <a:extLst>
              <a:ext uri="{FF2B5EF4-FFF2-40B4-BE49-F238E27FC236}">
                <a16:creationId xmlns:a16="http://schemas.microsoft.com/office/drawing/2014/main" id="{0B94FF9B-B4C3-45DB-B0CD-6376D0586070}"/>
              </a:ext>
            </a:extLst>
          </p:cNvPr>
          <p:cNvSpPr txBox="1"/>
          <p:nvPr/>
        </p:nvSpPr>
        <p:spPr>
          <a:xfrm>
            <a:off x="10000738" y="4797331"/>
            <a:ext cx="1289132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050" dirty="0"/>
              <a:t>Codes</a:t>
            </a:r>
            <a:endParaRPr lang="en-US" sz="1050" dirty="0"/>
          </a:p>
        </p:txBody>
      </p:sp>
      <p:sp>
        <p:nvSpPr>
          <p:cNvPr id="69" name="TextBox 81">
            <a:extLst>
              <a:ext uri="{FF2B5EF4-FFF2-40B4-BE49-F238E27FC236}">
                <a16:creationId xmlns:a16="http://schemas.microsoft.com/office/drawing/2014/main" id="{FD77F65D-9AD6-4592-957F-7244EB2A94D5}"/>
              </a:ext>
            </a:extLst>
          </p:cNvPr>
          <p:cNvSpPr txBox="1"/>
          <p:nvPr/>
        </p:nvSpPr>
        <p:spPr>
          <a:xfrm>
            <a:off x="9805841" y="5726157"/>
            <a:ext cx="515974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SQL</a:t>
            </a:r>
          </a:p>
        </p:txBody>
      </p:sp>
      <p:sp>
        <p:nvSpPr>
          <p:cNvPr id="70" name="TextBox 81">
            <a:extLst>
              <a:ext uri="{FF2B5EF4-FFF2-40B4-BE49-F238E27FC236}">
                <a16:creationId xmlns:a16="http://schemas.microsoft.com/office/drawing/2014/main" id="{169514EA-4C84-44B3-8B0A-E04BD77DCD7E}"/>
              </a:ext>
            </a:extLst>
          </p:cNvPr>
          <p:cNvSpPr txBox="1"/>
          <p:nvPr/>
        </p:nvSpPr>
        <p:spPr>
          <a:xfrm>
            <a:off x="10342342" y="5741490"/>
            <a:ext cx="460875" cy="19820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Python</a:t>
            </a:r>
          </a:p>
        </p:txBody>
      </p:sp>
      <p:pic>
        <p:nvPicPr>
          <p:cNvPr id="25" name="図 24">
            <a:extLst>
              <a:ext uri="{FF2B5EF4-FFF2-40B4-BE49-F238E27FC236}">
                <a16:creationId xmlns:a16="http://schemas.microsoft.com/office/drawing/2014/main" id="{C4CB0E3A-1EE3-4C20-A609-43117F365B7E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273936" y="5181087"/>
            <a:ext cx="530398" cy="530398"/>
          </a:xfrm>
          <a:prstGeom prst="rect">
            <a:avLst/>
          </a:prstGeom>
        </p:spPr>
      </p:pic>
      <p:pic>
        <p:nvPicPr>
          <p:cNvPr id="31" name="図 30">
            <a:extLst>
              <a:ext uri="{FF2B5EF4-FFF2-40B4-BE49-F238E27FC236}">
                <a16:creationId xmlns:a16="http://schemas.microsoft.com/office/drawing/2014/main" id="{E64F0263-487B-4A1D-8D21-961CFDAEED01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862374" y="5275305"/>
            <a:ext cx="369161" cy="372289"/>
          </a:xfrm>
          <a:prstGeom prst="rect">
            <a:avLst/>
          </a:prstGeom>
        </p:spPr>
      </p:pic>
      <p:pic>
        <p:nvPicPr>
          <p:cNvPr id="76" name="Picture 74">
            <a:extLst>
              <a:ext uri="{FF2B5EF4-FFF2-40B4-BE49-F238E27FC236}">
                <a16:creationId xmlns:a16="http://schemas.microsoft.com/office/drawing/2014/main" id="{34E437AC-69A6-42DF-8A79-27681CF0F38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891733" y="5314797"/>
            <a:ext cx="634205" cy="278727"/>
          </a:xfrm>
          <a:prstGeom prst="rect">
            <a:avLst/>
          </a:prstGeom>
        </p:spPr>
      </p:pic>
      <p:sp>
        <p:nvSpPr>
          <p:cNvPr id="77" name="TextBox 81">
            <a:extLst>
              <a:ext uri="{FF2B5EF4-FFF2-40B4-BE49-F238E27FC236}">
                <a16:creationId xmlns:a16="http://schemas.microsoft.com/office/drawing/2014/main" id="{78BB8459-2894-4276-8653-1B94598142A5}"/>
              </a:ext>
            </a:extLst>
          </p:cNvPr>
          <p:cNvSpPr txBox="1"/>
          <p:nvPr/>
        </p:nvSpPr>
        <p:spPr>
          <a:xfrm>
            <a:off x="10892936" y="5741490"/>
            <a:ext cx="506962" cy="19820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 err="1"/>
              <a:t>PySpark</a:t>
            </a:r>
            <a:endParaRPr lang="en-US" sz="900" dirty="0"/>
          </a:p>
        </p:txBody>
      </p:sp>
      <p:pic>
        <p:nvPicPr>
          <p:cNvPr id="1042" name="Picture 18" descr="Left-Arrow Icons - Download Free Vector Icons | Noun Project">
            <a:extLst>
              <a:ext uri="{FF2B5EF4-FFF2-40B4-BE49-F238E27FC236}">
                <a16:creationId xmlns:a16="http://schemas.microsoft.com/office/drawing/2014/main" id="{105EAEAF-6D99-4B72-9058-BEAA2F7A79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290044" y="6049799"/>
            <a:ext cx="379951" cy="379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" name="Picture 18" descr="Left-Arrow Icons - Download Free Vector Icons | Noun Project">
            <a:extLst>
              <a:ext uri="{FF2B5EF4-FFF2-40B4-BE49-F238E27FC236}">
                <a16:creationId xmlns:a16="http://schemas.microsoft.com/office/drawing/2014/main" id="{D44A923F-2160-4F0F-A6A0-8C689E0C10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517155" y="6049799"/>
            <a:ext cx="379951" cy="379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" name="図 82">
            <a:extLst>
              <a:ext uri="{FF2B5EF4-FFF2-40B4-BE49-F238E27FC236}">
                <a16:creationId xmlns:a16="http://schemas.microsoft.com/office/drawing/2014/main" id="{FB6F42CF-5686-4B82-BFA5-A49D9F6094E7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896112" y="6293662"/>
            <a:ext cx="272177" cy="272177"/>
          </a:xfrm>
          <a:prstGeom prst="rect">
            <a:avLst/>
          </a:prstGeom>
        </p:spPr>
      </p:pic>
      <p:pic>
        <p:nvPicPr>
          <p:cNvPr id="84" name="図 83">
            <a:extLst>
              <a:ext uri="{FF2B5EF4-FFF2-40B4-BE49-F238E27FC236}">
                <a16:creationId xmlns:a16="http://schemas.microsoft.com/office/drawing/2014/main" id="{0E562012-9F20-4EE0-A579-5232928F171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790563" y="4932581"/>
            <a:ext cx="684410" cy="497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3367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E038774-35F0-4943-9348-36B7907B3C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60160"/>
            <a:ext cx="1292464" cy="69500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C7E4A47-5751-4B0F-8E20-04B8702402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72691"/>
            <a:ext cx="1658256" cy="74377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B08FC02-6840-4401-93F2-828B95213A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219473"/>
            <a:ext cx="1822862" cy="737680"/>
          </a:xfrm>
          <a:prstGeom prst="rect">
            <a:avLst/>
          </a:prstGeom>
        </p:spPr>
      </p:pic>
      <p:sp>
        <p:nvSpPr>
          <p:cNvPr id="92" name="TextBox 91">
            <a:extLst>
              <a:ext uri="{FF2B5EF4-FFF2-40B4-BE49-F238E27FC236}">
                <a16:creationId xmlns:a16="http://schemas.microsoft.com/office/drawing/2014/main" id="{3B412451-D2B3-4E34-83F9-72894ECA4C55}"/>
              </a:ext>
            </a:extLst>
          </p:cNvPr>
          <p:cNvSpPr txBox="1"/>
          <p:nvPr/>
        </p:nvSpPr>
        <p:spPr>
          <a:xfrm>
            <a:off x="2963592" y="4261785"/>
            <a:ext cx="17629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790DC"/>
                </a:solidFill>
              </a:rPr>
              <a:t>MACHINE</a:t>
            </a:r>
          </a:p>
          <a:p>
            <a:r>
              <a:rPr lang="en-US" sz="2400" dirty="0">
                <a:solidFill>
                  <a:srgbClr val="0790DC"/>
                </a:solidFill>
              </a:rPr>
              <a:t>LAEARNING</a:t>
            </a:r>
          </a:p>
        </p:txBody>
      </p:sp>
      <p:pic>
        <p:nvPicPr>
          <p:cNvPr id="96" name="Picture 95">
            <a:extLst>
              <a:ext uri="{FF2B5EF4-FFF2-40B4-BE49-F238E27FC236}">
                <a16:creationId xmlns:a16="http://schemas.microsoft.com/office/drawing/2014/main" id="{D5D488B2-5675-43C8-8069-3E7F9627B0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86435" y="4195940"/>
            <a:ext cx="811855" cy="902348"/>
          </a:xfrm>
          <a:prstGeom prst="rect">
            <a:avLst/>
          </a:prstGeom>
        </p:spPr>
      </p:pic>
      <p:pic>
        <p:nvPicPr>
          <p:cNvPr id="189" name="Picture 188">
            <a:extLst>
              <a:ext uri="{FF2B5EF4-FFF2-40B4-BE49-F238E27FC236}">
                <a16:creationId xmlns:a16="http://schemas.microsoft.com/office/drawing/2014/main" id="{89961D2B-F427-4443-A69A-AC27157B4E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21051" y="5391902"/>
            <a:ext cx="942541" cy="820316"/>
          </a:xfrm>
          <a:prstGeom prst="rect">
            <a:avLst/>
          </a:prstGeom>
        </p:spPr>
      </p:pic>
      <p:sp>
        <p:nvSpPr>
          <p:cNvPr id="190" name="TextBox 189">
            <a:extLst>
              <a:ext uri="{FF2B5EF4-FFF2-40B4-BE49-F238E27FC236}">
                <a16:creationId xmlns:a16="http://schemas.microsoft.com/office/drawing/2014/main" id="{9E522F26-C654-4042-AD54-0050F796A073}"/>
              </a:ext>
            </a:extLst>
          </p:cNvPr>
          <p:cNvSpPr txBox="1"/>
          <p:nvPr/>
        </p:nvSpPr>
        <p:spPr>
          <a:xfrm>
            <a:off x="3040551" y="5415521"/>
            <a:ext cx="17629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790DC"/>
                </a:solidFill>
              </a:rPr>
              <a:t>DEEP</a:t>
            </a:r>
          </a:p>
          <a:p>
            <a:r>
              <a:rPr lang="en-US" sz="2400" dirty="0">
                <a:solidFill>
                  <a:srgbClr val="0790DC"/>
                </a:solidFill>
              </a:rPr>
              <a:t>LAEARNING</a:t>
            </a: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1AF822CE-06CB-4F3E-A529-D27D2CEFA44C}"/>
              </a:ext>
            </a:extLst>
          </p:cNvPr>
          <p:cNvSpPr txBox="1"/>
          <p:nvPr/>
        </p:nvSpPr>
        <p:spPr>
          <a:xfrm>
            <a:off x="3055948" y="2945012"/>
            <a:ext cx="17629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790DC"/>
                </a:solidFill>
              </a:rPr>
              <a:t>WEB</a:t>
            </a:r>
          </a:p>
          <a:p>
            <a:r>
              <a:rPr lang="en-US" sz="2400" dirty="0">
                <a:solidFill>
                  <a:srgbClr val="0790DC"/>
                </a:solidFill>
              </a:rPr>
              <a:t>SCRAPING</a:t>
            </a:r>
          </a:p>
        </p:txBody>
      </p:sp>
      <p:pic>
        <p:nvPicPr>
          <p:cNvPr id="243" name="Picture 242">
            <a:extLst>
              <a:ext uri="{FF2B5EF4-FFF2-40B4-BE49-F238E27FC236}">
                <a16:creationId xmlns:a16="http://schemas.microsoft.com/office/drawing/2014/main" id="{FB221036-1144-4497-A45F-F49DC2C1BD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81881" y="2945012"/>
            <a:ext cx="966986" cy="907260"/>
          </a:xfrm>
          <a:prstGeom prst="rect">
            <a:avLst/>
          </a:prstGeom>
        </p:spPr>
      </p:pic>
      <p:sp>
        <p:nvSpPr>
          <p:cNvPr id="244" name="TextBox 243">
            <a:extLst>
              <a:ext uri="{FF2B5EF4-FFF2-40B4-BE49-F238E27FC236}">
                <a16:creationId xmlns:a16="http://schemas.microsoft.com/office/drawing/2014/main" id="{1D3270B6-92EC-4613-9B64-F76C3C9D66FD}"/>
              </a:ext>
            </a:extLst>
          </p:cNvPr>
          <p:cNvSpPr txBox="1"/>
          <p:nvPr/>
        </p:nvSpPr>
        <p:spPr>
          <a:xfrm>
            <a:off x="3120760" y="772590"/>
            <a:ext cx="22212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790DC"/>
                </a:solidFill>
              </a:rPr>
              <a:t>DATA</a:t>
            </a:r>
            <a:br>
              <a:rPr lang="en-US" sz="2400" dirty="0">
                <a:solidFill>
                  <a:srgbClr val="0790DC"/>
                </a:solidFill>
              </a:rPr>
            </a:br>
            <a:r>
              <a:rPr lang="en-US" sz="2400" dirty="0">
                <a:solidFill>
                  <a:srgbClr val="0790DC"/>
                </a:solidFill>
              </a:rPr>
              <a:t>PREPARATION</a:t>
            </a:r>
          </a:p>
        </p:txBody>
      </p:sp>
      <p:pic>
        <p:nvPicPr>
          <p:cNvPr id="284" name="Picture 283">
            <a:extLst>
              <a:ext uri="{FF2B5EF4-FFF2-40B4-BE49-F238E27FC236}">
                <a16:creationId xmlns:a16="http://schemas.microsoft.com/office/drawing/2014/main" id="{B143E91F-A455-4925-9711-49792CAF15E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71752" y="1885518"/>
            <a:ext cx="889422" cy="824782"/>
          </a:xfrm>
          <a:prstGeom prst="rect">
            <a:avLst/>
          </a:prstGeom>
        </p:spPr>
      </p:pic>
      <p:pic>
        <p:nvPicPr>
          <p:cNvPr id="292" name="Picture 291">
            <a:extLst>
              <a:ext uri="{FF2B5EF4-FFF2-40B4-BE49-F238E27FC236}">
                <a16:creationId xmlns:a16="http://schemas.microsoft.com/office/drawing/2014/main" id="{701652EB-3351-483D-A287-F9B925468C6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71752" y="737997"/>
            <a:ext cx="917360" cy="824782"/>
          </a:xfrm>
          <a:prstGeom prst="rect">
            <a:avLst/>
          </a:prstGeom>
        </p:spPr>
      </p:pic>
      <p:sp>
        <p:nvSpPr>
          <p:cNvPr id="293" name="TextBox 292">
            <a:extLst>
              <a:ext uri="{FF2B5EF4-FFF2-40B4-BE49-F238E27FC236}">
                <a16:creationId xmlns:a16="http://schemas.microsoft.com/office/drawing/2014/main" id="{D30D9B8F-DEE4-4C54-896B-E00185FBAE63}"/>
              </a:ext>
            </a:extLst>
          </p:cNvPr>
          <p:cNvSpPr txBox="1"/>
          <p:nvPr/>
        </p:nvSpPr>
        <p:spPr>
          <a:xfrm>
            <a:off x="3170159" y="2007844"/>
            <a:ext cx="17629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790DC"/>
                </a:solidFill>
              </a:rPr>
              <a:t>DATA</a:t>
            </a:r>
            <a:br>
              <a:rPr lang="en-US" sz="2400" dirty="0">
                <a:solidFill>
                  <a:srgbClr val="0790DC"/>
                </a:solidFill>
              </a:rPr>
            </a:br>
            <a:r>
              <a:rPr lang="en-US" sz="2400" dirty="0">
                <a:solidFill>
                  <a:srgbClr val="0790DC"/>
                </a:solidFill>
              </a:rPr>
              <a:t>CLEASING</a:t>
            </a:r>
          </a:p>
        </p:txBody>
      </p:sp>
    </p:spTree>
    <p:extLst>
      <p:ext uri="{BB962C8B-B14F-4D97-AF65-F5344CB8AC3E}">
        <p14:creationId xmlns:p14="http://schemas.microsoft.com/office/powerpoint/2010/main" val="318858541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8274AF5-230B-4F76-94DD-A2150993A0ED}"/>
              </a:ext>
            </a:extLst>
          </p:cNvPr>
          <p:cNvSpPr/>
          <p:nvPr/>
        </p:nvSpPr>
        <p:spPr>
          <a:xfrm>
            <a:off x="4834202" y="4352474"/>
            <a:ext cx="1124607" cy="2364284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B8B4760-BD24-476E-A09B-66CB6D0C5077}"/>
              </a:ext>
            </a:extLst>
          </p:cNvPr>
          <p:cNvSpPr/>
          <p:nvPr/>
        </p:nvSpPr>
        <p:spPr>
          <a:xfrm>
            <a:off x="221346" y="4342727"/>
            <a:ext cx="1638864" cy="237403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5EA34E2-62E4-4181-9665-8B9C1C11C002}"/>
              </a:ext>
            </a:extLst>
          </p:cNvPr>
          <p:cNvSpPr/>
          <p:nvPr/>
        </p:nvSpPr>
        <p:spPr>
          <a:xfrm>
            <a:off x="1950611" y="4343640"/>
            <a:ext cx="2784964" cy="2373117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BDF82E-3E8A-48FA-ABE8-555F5BF58C86}"/>
              </a:ext>
            </a:extLst>
          </p:cNvPr>
          <p:cNvSpPr txBox="1"/>
          <p:nvPr/>
        </p:nvSpPr>
        <p:spPr>
          <a:xfrm>
            <a:off x="4868083" y="6451455"/>
            <a:ext cx="1053154" cy="189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Visualization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F44284-6E7F-4FE3-8D0A-B450A02EEDBD}"/>
              </a:ext>
            </a:extLst>
          </p:cNvPr>
          <p:cNvSpPr txBox="1"/>
          <p:nvPr/>
        </p:nvSpPr>
        <p:spPr>
          <a:xfrm>
            <a:off x="2033708" y="6423212"/>
            <a:ext cx="2644262" cy="2116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Cloud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5011CD6-97C3-4238-8F85-1F0F1DB0FEAA}"/>
              </a:ext>
            </a:extLst>
          </p:cNvPr>
          <p:cNvSpPr txBox="1"/>
          <p:nvPr/>
        </p:nvSpPr>
        <p:spPr>
          <a:xfrm>
            <a:off x="272566" y="6423211"/>
            <a:ext cx="1531137" cy="2116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Cloud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6705358-A635-4E76-BE7B-0F3238E2588C}"/>
              </a:ext>
            </a:extLst>
          </p:cNvPr>
          <p:cNvSpPr txBox="1"/>
          <p:nvPr/>
        </p:nvSpPr>
        <p:spPr>
          <a:xfrm>
            <a:off x="305559" y="5126916"/>
            <a:ext cx="515974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SSMS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CB00A58-A8F0-40D5-8CB6-BCDF1C24666B}"/>
              </a:ext>
            </a:extLst>
          </p:cNvPr>
          <p:cNvSpPr txBox="1"/>
          <p:nvPr/>
        </p:nvSpPr>
        <p:spPr>
          <a:xfrm>
            <a:off x="217856" y="4336866"/>
            <a:ext cx="1638864" cy="2017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DEV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DA94544-6D4B-4C11-9260-3C6903AE09A1}"/>
              </a:ext>
            </a:extLst>
          </p:cNvPr>
          <p:cNvSpPr txBox="1"/>
          <p:nvPr/>
        </p:nvSpPr>
        <p:spPr>
          <a:xfrm>
            <a:off x="1959232" y="4336866"/>
            <a:ext cx="2775948" cy="18774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OPS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5049686-1EE7-49B2-9FB1-95F550B28332}"/>
              </a:ext>
            </a:extLst>
          </p:cNvPr>
          <p:cNvSpPr txBox="1"/>
          <p:nvPr/>
        </p:nvSpPr>
        <p:spPr>
          <a:xfrm>
            <a:off x="4832824" y="4330781"/>
            <a:ext cx="1129476" cy="1938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USER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900671F-8443-40A8-AC5F-F259BDC5A558}"/>
              </a:ext>
            </a:extLst>
          </p:cNvPr>
          <p:cNvSpPr txBox="1"/>
          <p:nvPr/>
        </p:nvSpPr>
        <p:spPr>
          <a:xfrm>
            <a:off x="208640" y="4105504"/>
            <a:ext cx="5758448" cy="1906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ENVIRONMENT ARCHETECTURE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6A3E6C9F-DCA0-4B4C-97D3-77809F301D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0805" y="4733016"/>
            <a:ext cx="350434" cy="333340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B925AAF2-FA8E-4566-9BBF-166512231C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25779" y="4708542"/>
            <a:ext cx="357814" cy="35781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3B27510-3E69-4C71-A2AF-7A0E184CC7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4467" y="4733016"/>
            <a:ext cx="350434" cy="333340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4A3AC6FC-2487-49B3-B53D-E68AB511BB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192997" y="4708542"/>
            <a:ext cx="357814" cy="357814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AD379D1C-7BE7-4AA7-B6FA-E03F36DF1A2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064300" y="4708542"/>
            <a:ext cx="357814" cy="357814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F4E836F0-D4BD-42D1-8CE3-7C5DE7CDC3C4}"/>
              </a:ext>
            </a:extLst>
          </p:cNvPr>
          <p:cNvSpPr txBox="1"/>
          <p:nvPr/>
        </p:nvSpPr>
        <p:spPr>
          <a:xfrm>
            <a:off x="5028304" y="5126916"/>
            <a:ext cx="755437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Power BI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6B21110-6472-4BC0-9FD0-C45C9E4B5501}"/>
              </a:ext>
            </a:extLst>
          </p:cNvPr>
          <p:cNvSpPr txBox="1"/>
          <p:nvPr/>
        </p:nvSpPr>
        <p:spPr>
          <a:xfrm>
            <a:off x="2119388" y="5126916"/>
            <a:ext cx="476250" cy="35781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Blob</a:t>
            </a:r>
          </a:p>
          <a:p>
            <a:pPr algn="ctr"/>
            <a:r>
              <a:rPr lang="en-US" sz="900" dirty="0"/>
              <a:t>Storage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6B653A8-3321-4AA4-B074-26E4623E73A0}"/>
              </a:ext>
            </a:extLst>
          </p:cNvPr>
          <p:cNvSpPr txBox="1"/>
          <p:nvPr/>
        </p:nvSpPr>
        <p:spPr>
          <a:xfrm>
            <a:off x="3013098" y="5126916"/>
            <a:ext cx="426425" cy="31071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Data </a:t>
            </a:r>
          </a:p>
          <a:p>
            <a:pPr algn="ctr"/>
            <a:r>
              <a:rPr lang="en-US" sz="900" dirty="0"/>
              <a:t>Factory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9F9CE70-3606-47F4-A03A-115B6F931140}"/>
              </a:ext>
            </a:extLst>
          </p:cNvPr>
          <p:cNvSpPr txBox="1"/>
          <p:nvPr/>
        </p:nvSpPr>
        <p:spPr>
          <a:xfrm>
            <a:off x="4018029" y="5126917"/>
            <a:ext cx="426425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SQL </a:t>
            </a:r>
          </a:p>
          <a:p>
            <a:pPr algn="ctr"/>
            <a:r>
              <a:rPr lang="en-US" sz="900" dirty="0"/>
              <a:t>Server</a:t>
            </a:r>
          </a:p>
        </p:txBody>
      </p:sp>
      <p:pic>
        <p:nvPicPr>
          <p:cNvPr id="54" name="Picture 2" descr="SQL Server Management Studioのダウンロードとインストール（SSMS ...">
            <a:extLst>
              <a:ext uri="{FF2B5EF4-FFF2-40B4-BE49-F238E27FC236}">
                <a16:creationId xmlns:a16="http://schemas.microsoft.com/office/drawing/2014/main" id="{256A2B80-F691-4A1F-967C-EBCF0C2DAA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953" y="4727151"/>
            <a:ext cx="333550" cy="339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9AD6A89E-974D-42D1-B6DE-F87FB953EFF1}"/>
              </a:ext>
            </a:extLst>
          </p:cNvPr>
          <p:cNvSpPr txBox="1"/>
          <p:nvPr/>
        </p:nvSpPr>
        <p:spPr>
          <a:xfrm>
            <a:off x="1059312" y="5126916"/>
            <a:ext cx="567571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Power BI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2F8326FC-F4A7-44DF-9CD2-AF2279DC0F62}"/>
              </a:ext>
            </a:extLst>
          </p:cNvPr>
          <p:cNvSpPr txBox="1"/>
          <p:nvPr/>
        </p:nvSpPr>
        <p:spPr>
          <a:xfrm>
            <a:off x="2564720" y="6088742"/>
            <a:ext cx="654903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Azure</a:t>
            </a:r>
          </a:p>
          <a:p>
            <a:pPr algn="ctr"/>
            <a:r>
              <a:rPr lang="en-US" sz="900" dirty="0"/>
              <a:t>App Service</a:t>
            </a: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7BA2E14A-601D-43BC-8A4F-23608BFA0C7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19026" y="5612001"/>
            <a:ext cx="406704" cy="398170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8CF680CE-64CA-4F19-851B-D46C3ED8B270}"/>
              </a:ext>
            </a:extLst>
          </p:cNvPr>
          <p:cNvSpPr txBox="1"/>
          <p:nvPr/>
        </p:nvSpPr>
        <p:spPr>
          <a:xfrm>
            <a:off x="2066100" y="6088742"/>
            <a:ext cx="554150" cy="32528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Spark </a:t>
            </a:r>
          </a:p>
          <a:p>
            <a:pPr algn="ctr"/>
            <a:r>
              <a:rPr lang="en-US" sz="900" dirty="0"/>
              <a:t>Databricks</a:t>
            </a:r>
          </a:p>
        </p:txBody>
      </p:sp>
      <p:pic>
        <p:nvPicPr>
          <p:cNvPr id="75" name="Picture 74">
            <a:extLst>
              <a:ext uri="{FF2B5EF4-FFF2-40B4-BE49-F238E27FC236}">
                <a16:creationId xmlns:a16="http://schemas.microsoft.com/office/drawing/2014/main" id="{D6F363B3-B762-4F64-8DCD-21C69E89400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34944" y="5652851"/>
            <a:ext cx="697626" cy="306600"/>
          </a:xfrm>
          <a:prstGeom prst="rect">
            <a:avLst/>
          </a:prstGeom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C8D4BC34-F73E-4359-B64B-68EB2E40B027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r="7335" b="25400"/>
          <a:stretch/>
        </p:blipFill>
        <p:spPr>
          <a:xfrm>
            <a:off x="1046739" y="5571177"/>
            <a:ext cx="645437" cy="454655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id="{2049632E-2484-4569-9942-F2661F55D1C1}"/>
              </a:ext>
            </a:extLst>
          </p:cNvPr>
          <p:cNvSpPr txBox="1"/>
          <p:nvPr/>
        </p:nvSpPr>
        <p:spPr>
          <a:xfrm>
            <a:off x="372671" y="6039075"/>
            <a:ext cx="515974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 err="1"/>
              <a:t>PySpark</a:t>
            </a:r>
            <a:endParaRPr lang="en-US" sz="900"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28DD7DEB-FAE1-447F-9870-5D8C72FE4342}"/>
              </a:ext>
            </a:extLst>
          </p:cNvPr>
          <p:cNvSpPr txBox="1"/>
          <p:nvPr/>
        </p:nvSpPr>
        <p:spPr>
          <a:xfrm>
            <a:off x="1112413" y="6054164"/>
            <a:ext cx="515974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Azure</a:t>
            </a:r>
          </a:p>
          <a:p>
            <a:pPr algn="ctr"/>
            <a:r>
              <a:rPr lang="en-US" sz="900" dirty="0"/>
              <a:t>DevOps</a:t>
            </a:r>
          </a:p>
        </p:txBody>
      </p:sp>
      <p:pic>
        <p:nvPicPr>
          <p:cNvPr id="3" name="Picture 2" descr="Windows Azureシンボル/アイコン セット」公開 | S/N Ratio (by SATO ...">
            <a:extLst>
              <a:ext uri="{FF2B5EF4-FFF2-40B4-BE49-F238E27FC236}">
                <a16:creationId xmlns:a16="http://schemas.microsoft.com/office/drawing/2014/main" id="{35E402F9-5668-46B1-B117-93B989C2B4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0768" y="5606891"/>
            <a:ext cx="399964" cy="399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6EBA16BD-1E8A-4859-85A5-46FF5416986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28370" y="375612"/>
            <a:ext cx="5747872" cy="3716327"/>
          </a:xfrm>
          <a:prstGeom prst="rect">
            <a:avLst/>
          </a:prstGeom>
        </p:spPr>
      </p:pic>
      <p:pic>
        <p:nvPicPr>
          <p:cNvPr id="37" name="図 36">
            <a:extLst>
              <a:ext uri="{FF2B5EF4-FFF2-40B4-BE49-F238E27FC236}">
                <a16:creationId xmlns:a16="http://schemas.microsoft.com/office/drawing/2014/main" id="{C854BEFE-FDA0-432C-87B7-176AB7B1518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282850" y="5636223"/>
            <a:ext cx="514207" cy="373413"/>
          </a:xfrm>
          <a:prstGeom prst="rect">
            <a:avLst/>
          </a:prstGeom>
        </p:spPr>
      </p:pic>
      <p:pic>
        <p:nvPicPr>
          <p:cNvPr id="2050" name="Picture 2" descr="windowsにprophetをインストールする。 - Yado_tech">
            <a:extLst>
              <a:ext uri="{FF2B5EF4-FFF2-40B4-BE49-F238E27FC236}">
                <a16:creationId xmlns:a16="http://schemas.microsoft.com/office/drawing/2014/main" id="{F899DD1F-DF52-4E32-8A26-2D8E98BB38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8989" y="5724252"/>
            <a:ext cx="610336" cy="244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63">
            <a:extLst>
              <a:ext uri="{FF2B5EF4-FFF2-40B4-BE49-F238E27FC236}">
                <a16:creationId xmlns:a16="http://schemas.microsoft.com/office/drawing/2014/main" id="{A9C6880D-5CE6-4061-AE16-88E6E08C0750}"/>
              </a:ext>
            </a:extLst>
          </p:cNvPr>
          <p:cNvSpPr txBox="1"/>
          <p:nvPr/>
        </p:nvSpPr>
        <p:spPr>
          <a:xfrm>
            <a:off x="3195263" y="6088742"/>
            <a:ext cx="654903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 err="1"/>
              <a:t>Statsmodels</a:t>
            </a:r>
            <a:endParaRPr lang="en-US" sz="900" dirty="0"/>
          </a:p>
        </p:txBody>
      </p:sp>
      <p:sp>
        <p:nvSpPr>
          <p:cNvPr id="39" name="TextBox 63">
            <a:extLst>
              <a:ext uri="{FF2B5EF4-FFF2-40B4-BE49-F238E27FC236}">
                <a16:creationId xmlns:a16="http://schemas.microsoft.com/office/drawing/2014/main" id="{F9961D1C-9129-411E-88DD-6C9FD427E61E}"/>
              </a:ext>
            </a:extLst>
          </p:cNvPr>
          <p:cNvSpPr txBox="1"/>
          <p:nvPr/>
        </p:nvSpPr>
        <p:spPr>
          <a:xfrm>
            <a:off x="3956272" y="6088742"/>
            <a:ext cx="595366" cy="28247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Prophet</a:t>
            </a:r>
          </a:p>
        </p:txBody>
      </p:sp>
    </p:spTree>
    <p:extLst>
      <p:ext uri="{BB962C8B-B14F-4D97-AF65-F5344CB8AC3E}">
        <p14:creationId xmlns:p14="http://schemas.microsoft.com/office/powerpoint/2010/main" val="59292167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65D9389-1357-410A-A021-9AA11942E894}"/>
              </a:ext>
            </a:extLst>
          </p:cNvPr>
          <p:cNvSpPr/>
          <p:nvPr/>
        </p:nvSpPr>
        <p:spPr>
          <a:xfrm>
            <a:off x="435263" y="261337"/>
            <a:ext cx="10001163" cy="611863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5BB7B2-D3CA-44FA-B6D9-6C82B1BCCD38}"/>
              </a:ext>
            </a:extLst>
          </p:cNvPr>
          <p:cNvSpPr txBox="1"/>
          <p:nvPr/>
        </p:nvSpPr>
        <p:spPr>
          <a:xfrm>
            <a:off x="439648" y="613309"/>
            <a:ext cx="9996778" cy="293657"/>
          </a:xfrm>
          <a:prstGeom prst="rect">
            <a:avLst/>
          </a:prstGeom>
          <a:solidFill>
            <a:srgbClr val="11334F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altLang="ja-JP" sz="1600" dirty="0">
                <a:solidFill>
                  <a:schemeClr val="bg1"/>
                </a:solidFill>
              </a:rPr>
              <a:t>CUSTOMER RETENSION REPORT </a:t>
            </a:r>
            <a:r>
              <a:rPr lang="ja-JP" altLang="en-US" sz="1600" dirty="0">
                <a:solidFill>
                  <a:schemeClr val="bg1"/>
                </a:solidFill>
              </a:rPr>
              <a:t>新規顧客獲得・顧客維持レポート</a:t>
            </a:r>
            <a:r>
              <a:rPr lang="en-US" altLang="ja-JP" sz="1600" dirty="0">
                <a:solidFill>
                  <a:schemeClr val="bg1"/>
                </a:solidFill>
              </a:rPr>
              <a:t> 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0DDB6BF-B944-490F-BCCB-92396F3A3CA6}"/>
              </a:ext>
            </a:extLst>
          </p:cNvPr>
          <p:cNvSpPr/>
          <p:nvPr/>
        </p:nvSpPr>
        <p:spPr>
          <a:xfrm>
            <a:off x="439648" y="6343372"/>
            <a:ext cx="5016457" cy="266657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1D71D76-1426-489A-B541-37143135A5FC}"/>
              </a:ext>
            </a:extLst>
          </p:cNvPr>
          <p:cNvSpPr/>
          <p:nvPr/>
        </p:nvSpPr>
        <p:spPr>
          <a:xfrm>
            <a:off x="5456105" y="6355788"/>
            <a:ext cx="4984708" cy="254241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4818F6A-4294-4091-9895-3653331F8F5F}"/>
              </a:ext>
            </a:extLst>
          </p:cNvPr>
          <p:cNvSpPr/>
          <p:nvPr/>
        </p:nvSpPr>
        <p:spPr>
          <a:xfrm>
            <a:off x="3799165" y="6395922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5D0401-F5FF-48B1-B404-24F694A8669D}"/>
              </a:ext>
            </a:extLst>
          </p:cNvPr>
          <p:cNvSpPr txBox="1"/>
          <p:nvPr/>
        </p:nvSpPr>
        <p:spPr>
          <a:xfrm>
            <a:off x="439650" y="261337"/>
            <a:ext cx="10001162" cy="299064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50B40431-E281-48EF-A92F-44266AB8BB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668995" cy="668995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5EAEA2C-EE40-40E9-BF9A-A7D3F376939C}"/>
              </a:ext>
            </a:extLst>
          </p:cNvPr>
          <p:cNvSpPr/>
          <p:nvPr/>
        </p:nvSpPr>
        <p:spPr>
          <a:xfrm>
            <a:off x="534261" y="1031966"/>
            <a:ext cx="1436488" cy="52207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51F304EE-8CD3-484F-BA24-9C246306E4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9334914"/>
              </p:ext>
            </p:extLst>
          </p:nvPr>
        </p:nvGraphicFramePr>
        <p:xfrm>
          <a:off x="2064564" y="1035078"/>
          <a:ext cx="8222435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90394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414842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1349684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1322505">
                  <a:extLst>
                    <a:ext uri="{9D8B030D-6E8A-4147-A177-3AD203B41FA5}">
                      <a16:colId xmlns:a16="http://schemas.microsoft.com/office/drawing/2014/main" val="1933992954"/>
                    </a:ext>
                  </a:extLst>
                </a:gridCol>
                <a:gridCol w="1322505">
                  <a:extLst>
                    <a:ext uri="{9D8B030D-6E8A-4147-A177-3AD203B41FA5}">
                      <a16:colId xmlns:a16="http://schemas.microsoft.com/office/drawing/2014/main" val="226796003"/>
                    </a:ext>
                  </a:extLst>
                </a:gridCol>
                <a:gridCol w="1322505">
                  <a:extLst>
                    <a:ext uri="{9D8B030D-6E8A-4147-A177-3AD203B41FA5}">
                      <a16:colId xmlns:a16="http://schemas.microsoft.com/office/drawing/2014/main" val="776982918"/>
                    </a:ext>
                  </a:extLst>
                </a:gridCol>
              </a:tblGrid>
              <a:tr h="31049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Customer Retention</a:t>
                      </a:r>
                    </a:p>
                    <a:p>
                      <a:pPr algn="ctr"/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顧客維持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Churn Analysis</a:t>
                      </a:r>
                    </a:p>
                    <a:p>
                      <a:pPr algn="ctr"/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チャーン分析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Action Plan </a:t>
                      </a:r>
                    </a:p>
                    <a:p>
                      <a:pPr algn="ctr"/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行動計画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Action Tracking</a:t>
                      </a:r>
                    </a:p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</a:tbl>
          </a:graphicData>
        </a:graphic>
      </p:graphicFrame>
      <p:graphicFrame>
        <p:nvGraphicFramePr>
          <p:cNvPr id="53" name="Table 4">
            <a:extLst>
              <a:ext uri="{FF2B5EF4-FFF2-40B4-BE49-F238E27FC236}">
                <a16:creationId xmlns:a16="http://schemas.microsoft.com/office/drawing/2014/main" id="{EEF5347C-5575-46CA-9B5D-287EC569B975}"/>
              </a:ext>
            </a:extLst>
          </p:cNvPr>
          <p:cNvGraphicFramePr>
            <a:graphicFrameLocks noGrp="1"/>
          </p:cNvGraphicFramePr>
          <p:nvPr/>
        </p:nvGraphicFramePr>
        <p:xfrm>
          <a:off x="628077" y="1133923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Region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地域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EU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54" name="Table 4">
            <a:extLst>
              <a:ext uri="{FF2B5EF4-FFF2-40B4-BE49-F238E27FC236}">
                <a16:creationId xmlns:a16="http://schemas.microsoft.com/office/drawing/2014/main" id="{9B28A7CF-3043-474F-85BB-46E3006CAFA2}"/>
              </a:ext>
            </a:extLst>
          </p:cNvPr>
          <p:cNvGraphicFramePr>
            <a:graphicFrameLocks noGrp="1"/>
          </p:cNvGraphicFramePr>
          <p:nvPr/>
        </p:nvGraphicFramePr>
        <p:xfrm>
          <a:off x="628077" y="1784520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Country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国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Germany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55" name="Table 4">
            <a:extLst>
              <a:ext uri="{FF2B5EF4-FFF2-40B4-BE49-F238E27FC236}">
                <a16:creationId xmlns:a16="http://schemas.microsoft.com/office/drawing/2014/main" id="{5A1FD893-8438-4D2C-A035-515A76E84671}"/>
              </a:ext>
            </a:extLst>
          </p:cNvPr>
          <p:cNvGraphicFramePr>
            <a:graphicFrameLocks noGrp="1"/>
          </p:cNvGraphicFramePr>
          <p:nvPr/>
        </p:nvGraphicFramePr>
        <p:xfrm>
          <a:off x="628077" y="2441165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Department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ALL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56" name="Table 4">
            <a:extLst>
              <a:ext uri="{FF2B5EF4-FFF2-40B4-BE49-F238E27FC236}">
                <a16:creationId xmlns:a16="http://schemas.microsoft.com/office/drawing/2014/main" id="{39B334A1-F1B5-4B28-8B12-2728DA7C83EE}"/>
              </a:ext>
            </a:extLst>
          </p:cNvPr>
          <p:cNvGraphicFramePr>
            <a:graphicFrameLocks noGrp="1"/>
          </p:cNvGraphicFramePr>
          <p:nvPr/>
        </p:nvGraphicFramePr>
        <p:xfrm>
          <a:off x="648311" y="3138604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Product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製品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ALL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528C7E71-D7C0-4ACA-BA35-30FFFEC1C5FA}"/>
              </a:ext>
            </a:extLst>
          </p:cNvPr>
          <p:cNvCxnSpPr/>
          <p:nvPr/>
        </p:nvCxnSpPr>
        <p:spPr>
          <a:xfrm>
            <a:off x="648311" y="3830649"/>
            <a:ext cx="1228623" cy="0"/>
          </a:xfrm>
          <a:prstGeom prst="line">
            <a:avLst/>
          </a:prstGeom>
          <a:ln w="12700">
            <a:solidFill>
              <a:srgbClr val="0155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Table 4">
            <a:extLst>
              <a:ext uri="{FF2B5EF4-FFF2-40B4-BE49-F238E27FC236}">
                <a16:creationId xmlns:a16="http://schemas.microsoft.com/office/drawing/2014/main" id="{A5DE3093-85C9-4172-A1BA-BC24797AF83D}"/>
              </a:ext>
            </a:extLst>
          </p:cNvPr>
          <p:cNvGraphicFramePr>
            <a:graphicFrameLocks noGrp="1"/>
          </p:cNvGraphicFramePr>
          <p:nvPr/>
        </p:nvGraphicFramePr>
        <p:xfrm>
          <a:off x="638193" y="4030325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Period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期間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2020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sp>
        <p:nvSpPr>
          <p:cNvPr id="92" name="Rectangle 91">
            <a:extLst>
              <a:ext uri="{FF2B5EF4-FFF2-40B4-BE49-F238E27FC236}">
                <a16:creationId xmlns:a16="http://schemas.microsoft.com/office/drawing/2014/main" id="{14497876-8042-40D4-B389-4778114661C8}"/>
              </a:ext>
            </a:extLst>
          </p:cNvPr>
          <p:cNvSpPr/>
          <p:nvPr/>
        </p:nvSpPr>
        <p:spPr>
          <a:xfrm>
            <a:off x="6905155" y="1697828"/>
            <a:ext cx="2308929" cy="12079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440" tIns="91440" rIns="91440" bIns="91440" rtlCol="0" anchor="t" anchorCtr="0"/>
          <a:lstStyle/>
          <a:p>
            <a:pPr algn="ctr"/>
            <a:r>
              <a:rPr lang="en-US" sz="1100" b="1" dirty="0">
                <a:solidFill>
                  <a:srgbClr val="00356B"/>
                </a:solidFill>
              </a:rPr>
              <a:t>CURREN TIMELINE</a:t>
            </a:r>
          </a:p>
          <a:p>
            <a:pPr algn="ctr"/>
            <a:r>
              <a:rPr lang="ja-JP" altLang="en-US" sz="1100" b="1" dirty="0">
                <a:solidFill>
                  <a:srgbClr val="00356B"/>
                </a:solidFill>
              </a:rPr>
              <a:t>現在タイムライン</a:t>
            </a:r>
            <a:endParaRPr lang="en-US" sz="1100" b="1" dirty="0">
              <a:solidFill>
                <a:srgbClr val="00356B"/>
              </a:solidFill>
            </a:endParaRPr>
          </a:p>
          <a:p>
            <a:pPr algn="ctr"/>
            <a:r>
              <a:rPr lang="en-US" sz="1100" dirty="0">
                <a:solidFill>
                  <a:srgbClr val="00356B"/>
                </a:solidFill>
              </a:rPr>
              <a:t>(Actual vs Plan)</a:t>
            </a:r>
          </a:p>
          <a:p>
            <a:pPr algn="ctr"/>
            <a:endParaRPr lang="en-US" sz="1100" dirty="0">
              <a:solidFill>
                <a:srgbClr val="00356B"/>
              </a:solidFill>
            </a:endParaRPr>
          </a:p>
        </p:txBody>
      </p:sp>
      <p:grpSp>
        <p:nvGrpSpPr>
          <p:cNvPr id="93" name="Group 92">
            <a:extLst>
              <a:ext uri="{FF2B5EF4-FFF2-40B4-BE49-F238E27FC236}">
                <a16:creationId xmlns:a16="http://schemas.microsoft.com/office/drawing/2014/main" id="{B507DF04-E1BF-48C3-9DBE-7D555A75C941}"/>
              </a:ext>
            </a:extLst>
          </p:cNvPr>
          <p:cNvGrpSpPr/>
          <p:nvPr/>
        </p:nvGrpSpPr>
        <p:grpSpPr>
          <a:xfrm>
            <a:off x="7110352" y="2457768"/>
            <a:ext cx="1907502" cy="283146"/>
            <a:chOff x="8243071" y="2181497"/>
            <a:chExt cx="2098252" cy="311461"/>
          </a:xfrm>
        </p:grpSpPr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3CB33F15-D153-4B2D-BE9C-C0C1F1AB5033}"/>
                </a:ext>
              </a:extLst>
            </p:cNvPr>
            <p:cNvSpPr/>
            <p:nvPr/>
          </p:nvSpPr>
          <p:spPr>
            <a:xfrm>
              <a:off x="8243071" y="2181497"/>
              <a:ext cx="2098252" cy="311460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12EA0EFE-23A9-4956-AEE0-05C8B9A3E2D1}"/>
                </a:ext>
              </a:extLst>
            </p:cNvPr>
            <p:cNvSpPr/>
            <p:nvPr/>
          </p:nvSpPr>
          <p:spPr>
            <a:xfrm>
              <a:off x="8243071" y="2181498"/>
              <a:ext cx="1540912" cy="311460"/>
            </a:xfrm>
            <a:prstGeom prst="rect">
              <a:avLst/>
            </a:prstGeom>
            <a:solidFill>
              <a:srgbClr val="F5B4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r>
                <a:rPr lang="ja-JP" altLang="en-US" sz="1600" dirty="0">
                  <a:solidFill>
                    <a:schemeClr val="tx1"/>
                  </a:solidFill>
                </a:rPr>
                <a:t>￥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</p:grpSp>
      <p:sp>
        <p:nvSpPr>
          <p:cNvPr id="96" name="Rectangle 95">
            <a:extLst>
              <a:ext uri="{FF2B5EF4-FFF2-40B4-BE49-F238E27FC236}">
                <a16:creationId xmlns:a16="http://schemas.microsoft.com/office/drawing/2014/main" id="{2DCD1905-931A-4727-9A09-1BB5E0B4A46D}"/>
              </a:ext>
            </a:extLst>
          </p:cNvPr>
          <p:cNvSpPr/>
          <p:nvPr/>
        </p:nvSpPr>
        <p:spPr>
          <a:xfrm>
            <a:off x="4484086" y="1684576"/>
            <a:ext cx="2308929" cy="12079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440" tIns="91440" rIns="91440" bIns="91440" rtlCol="0" anchor="t" anchorCtr="0"/>
          <a:lstStyle/>
          <a:p>
            <a:pPr algn="ctr"/>
            <a:r>
              <a:rPr lang="en-US" sz="1100" b="1" dirty="0">
                <a:solidFill>
                  <a:srgbClr val="00356B"/>
                </a:solidFill>
              </a:rPr>
              <a:t>CURREN TIMELINE</a:t>
            </a:r>
          </a:p>
          <a:p>
            <a:pPr algn="ctr"/>
            <a:r>
              <a:rPr lang="ja-JP" altLang="en-US" sz="1100" b="1" dirty="0">
                <a:solidFill>
                  <a:srgbClr val="00356B"/>
                </a:solidFill>
              </a:rPr>
              <a:t>現在タイムライン</a:t>
            </a:r>
            <a:endParaRPr lang="en-US" sz="1100" b="1" dirty="0">
              <a:solidFill>
                <a:srgbClr val="00356B"/>
              </a:solidFill>
            </a:endParaRPr>
          </a:p>
          <a:p>
            <a:pPr algn="ctr"/>
            <a:r>
              <a:rPr lang="en-US" sz="1100" dirty="0">
                <a:solidFill>
                  <a:srgbClr val="00356B"/>
                </a:solidFill>
              </a:rPr>
              <a:t>(Actual vs Plan)</a:t>
            </a:r>
          </a:p>
          <a:p>
            <a:pPr algn="ctr"/>
            <a:endParaRPr lang="en-US" sz="1100" dirty="0">
              <a:solidFill>
                <a:srgbClr val="00356B"/>
              </a:solidFill>
            </a:endParaRPr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14672C9A-044D-4C8F-94D0-79A66EB557A9}"/>
              </a:ext>
            </a:extLst>
          </p:cNvPr>
          <p:cNvGrpSpPr/>
          <p:nvPr/>
        </p:nvGrpSpPr>
        <p:grpSpPr>
          <a:xfrm>
            <a:off x="4689283" y="2457768"/>
            <a:ext cx="1907502" cy="283146"/>
            <a:chOff x="8243071" y="2181497"/>
            <a:chExt cx="2098252" cy="311461"/>
          </a:xfrm>
        </p:grpSpPr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7180E849-9C30-4F68-B00D-6B7A71EDFE30}"/>
                </a:ext>
              </a:extLst>
            </p:cNvPr>
            <p:cNvSpPr/>
            <p:nvPr/>
          </p:nvSpPr>
          <p:spPr>
            <a:xfrm>
              <a:off x="8243071" y="2181497"/>
              <a:ext cx="2098252" cy="311460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CB9A5466-EEB3-435F-9BD5-7B8E33747574}"/>
                </a:ext>
              </a:extLst>
            </p:cNvPr>
            <p:cNvSpPr/>
            <p:nvPr/>
          </p:nvSpPr>
          <p:spPr>
            <a:xfrm>
              <a:off x="8243071" y="2181498"/>
              <a:ext cx="1540912" cy="311460"/>
            </a:xfrm>
            <a:prstGeom prst="rect">
              <a:avLst/>
            </a:prstGeom>
            <a:solidFill>
              <a:srgbClr val="F5B4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r>
                <a:rPr lang="ja-JP" altLang="en-US" sz="1600" dirty="0">
                  <a:solidFill>
                    <a:schemeClr val="tx1"/>
                  </a:solidFill>
                </a:rPr>
                <a:t>￥ </a:t>
              </a:r>
              <a:r>
                <a:rPr lang="en-US" sz="1600" dirty="0">
                  <a:solidFill>
                    <a:schemeClr val="tx1"/>
                  </a:solidFill>
                </a:rPr>
                <a:t>2.5K</a:t>
              </a:r>
            </a:p>
          </p:txBody>
        </p:sp>
      </p:grpSp>
      <p:sp>
        <p:nvSpPr>
          <p:cNvPr id="106" name="Rectangle 105">
            <a:extLst>
              <a:ext uri="{FF2B5EF4-FFF2-40B4-BE49-F238E27FC236}">
                <a16:creationId xmlns:a16="http://schemas.microsoft.com/office/drawing/2014/main" id="{A15C5C8A-FDD1-4156-BEC4-3D48C6368864}"/>
              </a:ext>
            </a:extLst>
          </p:cNvPr>
          <p:cNvSpPr/>
          <p:nvPr/>
        </p:nvSpPr>
        <p:spPr>
          <a:xfrm>
            <a:off x="2082131" y="1655090"/>
            <a:ext cx="2308929" cy="12079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440" tIns="91440" rIns="91440" bIns="91440" rtlCol="0" anchor="t" anchorCtr="0"/>
          <a:lstStyle/>
          <a:p>
            <a:pPr algn="ctr"/>
            <a:r>
              <a:rPr lang="en-US" sz="1100" b="1" dirty="0">
                <a:solidFill>
                  <a:srgbClr val="00356B"/>
                </a:solidFill>
              </a:rPr>
              <a:t>Churn</a:t>
            </a:r>
          </a:p>
          <a:p>
            <a:pPr algn="ctr"/>
            <a:r>
              <a:rPr lang="ja-JP" altLang="en-US" sz="1100" b="1" dirty="0">
                <a:solidFill>
                  <a:srgbClr val="00356B"/>
                </a:solidFill>
              </a:rPr>
              <a:t>解約</a:t>
            </a:r>
            <a:endParaRPr lang="en-US" sz="1100" b="1" dirty="0">
              <a:solidFill>
                <a:srgbClr val="00356B"/>
              </a:solidFill>
            </a:endParaRPr>
          </a:p>
          <a:p>
            <a:pPr algn="ctr"/>
            <a:r>
              <a:rPr lang="en-US" sz="1100" dirty="0">
                <a:solidFill>
                  <a:srgbClr val="00356B"/>
                </a:solidFill>
              </a:rPr>
              <a:t>(Actual vs Plan)</a:t>
            </a:r>
          </a:p>
          <a:p>
            <a:pPr algn="ctr"/>
            <a:endParaRPr lang="en-US" sz="1100" dirty="0">
              <a:solidFill>
                <a:srgbClr val="00356B"/>
              </a:solidFill>
            </a:endParaRPr>
          </a:p>
        </p:txBody>
      </p: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32976423-5DC5-4B96-A1F5-D2CCBC79E2DB}"/>
              </a:ext>
            </a:extLst>
          </p:cNvPr>
          <p:cNvGrpSpPr/>
          <p:nvPr/>
        </p:nvGrpSpPr>
        <p:grpSpPr>
          <a:xfrm>
            <a:off x="2287328" y="2457768"/>
            <a:ext cx="1907502" cy="283146"/>
            <a:chOff x="8243071" y="2181497"/>
            <a:chExt cx="2098252" cy="311461"/>
          </a:xfrm>
        </p:grpSpPr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B397B130-4431-47E8-A8A0-5934136BB139}"/>
                </a:ext>
              </a:extLst>
            </p:cNvPr>
            <p:cNvSpPr/>
            <p:nvPr/>
          </p:nvSpPr>
          <p:spPr>
            <a:xfrm>
              <a:off x="8243071" y="2181497"/>
              <a:ext cx="2098252" cy="311460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E3D4CFC0-08B8-45A0-8B76-040ADBA17943}"/>
                </a:ext>
              </a:extLst>
            </p:cNvPr>
            <p:cNvSpPr/>
            <p:nvPr/>
          </p:nvSpPr>
          <p:spPr>
            <a:xfrm>
              <a:off x="8243071" y="2181498"/>
              <a:ext cx="1540912" cy="311460"/>
            </a:xfrm>
            <a:prstGeom prst="rect">
              <a:avLst/>
            </a:prstGeom>
            <a:solidFill>
              <a:srgbClr val="F5B4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r>
                <a:rPr lang="ja-JP" altLang="en-US" sz="1600" dirty="0">
                  <a:solidFill>
                    <a:schemeClr val="tx1"/>
                  </a:solidFill>
                </a:rPr>
                <a:t>￥</a:t>
              </a:r>
              <a:r>
                <a:rPr lang="en-US" sz="1600" dirty="0">
                  <a:solidFill>
                    <a:schemeClr val="tx1"/>
                  </a:solidFill>
                </a:rPr>
                <a:t>1K</a:t>
              </a:r>
            </a:p>
          </p:txBody>
        </p:sp>
      </p:grp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BFD83F0-DB46-4416-BCFC-5C54C22E2CEB}"/>
              </a:ext>
            </a:extLst>
          </p:cNvPr>
          <p:cNvCxnSpPr>
            <a:cxnSpLocks/>
          </p:cNvCxnSpPr>
          <p:nvPr/>
        </p:nvCxnSpPr>
        <p:spPr>
          <a:xfrm>
            <a:off x="3498574" y="2428038"/>
            <a:ext cx="0" cy="34260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3162FB75-D6DF-4149-9C2A-AB1F12EF8308}"/>
              </a:ext>
            </a:extLst>
          </p:cNvPr>
          <p:cNvCxnSpPr>
            <a:cxnSpLocks/>
          </p:cNvCxnSpPr>
          <p:nvPr/>
        </p:nvCxnSpPr>
        <p:spPr>
          <a:xfrm>
            <a:off x="6182144" y="2428038"/>
            <a:ext cx="0" cy="34260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6C7CB785-179D-4F30-A9A5-288DB38431D3}"/>
              </a:ext>
            </a:extLst>
          </p:cNvPr>
          <p:cNvCxnSpPr>
            <a:cxnSpLocks/>
          </p:cNvCxnSpPr>
          <p:nvPr/>
        </p:nvCxnSpPr>
        <p:spPr>
          <a:xfrm>
            <a:off x="8468144" y="2428038"/>
            <a:ext cx="0" cy="34260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310065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65D9389-1357-410A-A021-9AA11942E894}"/>
              </a:ext>
            </a:extLst>
          </p:cNvPr>
          <p:cNvSpPr/>
          <p:nvPr/>
        </p:nvSpPr>
        <p:spPr>
          <a:xfrm>
            <a:off x="439649" y="243581"/>
            <a:ext cx="10001163" cy="611863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5BB7B2-D3CA-44FA-B6D9-6C82B1BCCD38}"/>
              </a:ext>
            </a:extLst>
          </p:cNvPr>
          <p:cNvSpPr txBox="1"/>
          <p:nvPr/>
        </p:nvSpPr>
        <p:spPr>
          <a:xfrm>
            <a:off x="439648" y="613309"/>
            <a:ext cx="9996778" cy="293657"/>
          </a:xfrm>
          <a:prstGeom prst="rect">
            <a:avLst/>
          </a:prstGeom>
          <a:solidFill>
            <a:srgbClr val="11334F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SALES FORECAST </a:t>
            </a:r>
            <a:r>
              <a:rPr lang="ja-JP" altLang="en-US" sz="1600" dirty="0">
                <a:solidFill>
                  <a:schemeClr val="bg1"/>
                </a:solidFill>
              </a:rPr>
              <a:t>予測モデル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0DDB6BF-B944-490F-BCCB-92396F3A3CA6}"/>
              </a:ext>
            </a:extLst>
          </p:cNvPr>
          <p:cNvSpPr/>
          <p:nvPr/>
        </p:nvSpPr>
        <p:spPr>
          <a:xfrm>
            <a:off x="439648" y="6343372"/>
            <a:ext cx="5016457" cy="266657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1D71D76-1426-489A-B541-37143135A5FC}"/>
              </a:ext>
            </a:extLst>
          </p:cNvPr>
          <p:cNvSpPr/>
          <p:nvPr/>
        </p:nvSpPr>
        <p:spPr>
          <a:xfrm>
            <a:off x="5456105" y="6355788"/>
            <a:ext cx="4984708" cy="254241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4818F6A-4294-4091-9895-3653331F8F5F}"/>
              </a:ext>
            </a:extLst>
          </p:cNvPr>
          <p:cNvSpPr/>
          <p:nvPr/>
        </p:nvSpPr>
        <p:spPr>
          <a:xfrm>
            <a:off x="3799165" y="6395922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5D0401-F5FF-48B1-B404-24F694A8669D}"/>
              </a:ext>
            </a:extLst>
          </p:cNvPr>
          <p:cNvSpPr txBox="1"/>
          <p:nvPr/>
        </p:nvSpPr>
        <p:spPr>
          <a:xfrm>
            <a:off x="439650" y="261337"/>
            <a:ext cx="10001162" cy="299064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50B40431-E281-48EF-A92F-44266AB8BB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668995" cy="668995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5EAEA2C-EE40-40E9-BF9A-A7D3F376939C}"/>
              </a:ext>
            </a:extLst>
          </p:cNvPr>
          <p:cNvSpPr/>
          <p:nvPr/>
        </p:nvSpPr>
        <p:spPr>
          <a:xfrm>
            <a:off x="534261" y="1031966"/>
            <a:ext cx="1436488" cy="52207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51F304EE-8CD3-484F-BA24-9C246306E4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4251967"/>
              </p:ext>
            </p:extLst>
          </p:nvPr>
        </p:nvGraphicFramePr>
        <p:xfrm>
          <a:off x="2064564" y="1035078"/>
          <a:ext cx="8236725" cy="3104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47345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647345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1647345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1647345">
                  <a:extLst>
                    <a:ext uri="{9D8B030D-6E8A-4147-A177-3AD203B41FA5}">
                      <a16:colId xmlns:a16="http://schemas.microsoft.com/office/drawing/2014/main" val="1933992954"/>
                    </a:ext>
                  </a:extLst>
                </a:gridCol>
                <a:gridCol w="1647345">
                  <a:extLst>
                    <a:ext uri="{9D8B030D-6E8A-4147-A177-3AD203B41FA5}">
                      <a16:colId xmlns:a16="http://schemas.microsoft.com/office/drawing/2014/main" val="2957481507"/>
                    </a:ext>
                  </a:extLst>
                </a:gridCol>
              </a:tblGrid>
              <a:tr h="31049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Sales Forecast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Sales by Regions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SWOT Analysis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Root Cause Analysis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Export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</a:tbl>
          </a:graphicData>
        </a:graphic>
      </p:graphicFrame>
      <p:graphicFrame>
        <p:nvGraphicFramePr>
          <p:cNvPr id="2" name="Table 4">
            <a:extLst>
              <a:ext uri="{FF2B5EF4-FFF2-40B4-BE49-F238E27FC236}">
                <a16:creationId xmlns:a16="http://schemas.microsoft.com/office/drawing/2014/main" id="{F25C7D71-A348-4C4B-9ED0-C4B151DB28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3730764"/>
              </p:ext>
            </p:extLst>
          </p:nvPr>
        </p:nvGraphicFramePr>
        <p:xfrm>
          <a:off x="5438036" y="1769756"/>
          <a:ext cx="4863251" cy="450447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63251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</a:tblGrid>
              <a:tr h="25806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Sales Value (MB)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428024"/>
                  </a:ext>
                </a:extLst>
              </a:tr>
              <a:tr h="4230158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C68CBCD6-8F6F-413D-AD2C-8EF4C594B9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0206767"/>
              </p:ext>
            </p:extLst>
          </p:nvPr>
        </p:nvGraphicFramePr>
        <p:xfrm>
          <a:off x="2064564" y="1774209"/>
          <a:ext cx="3252017" cy="448822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5201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</a:tblGrid>
              <a:tr h="25776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Sales Value (MB)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428024"/>
                  </a:ext>
                </a:extLst>
              </a:tr>
              <a:tr h="4213902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77EBB12-11D5-4FBA-B352-6A49F6B85A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041522"/>
              </p:ext>
            </p:extLst>
          </p:nvPr>
        </p:nvGraphicFramePr>
        <p:xfrm>
          <a:off x="2119500" y="2224585"/>
          <a:ext cx="3120113" cy="398924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57946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729778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696036">
                  <a:extLst>
                    <a:ext uri="{9D8B030D-6E8A-4147-A177-3AD203B41FA5}">
                      <a16:colId xmlns:a16="http://schemas.microsoft.com/office/drawing/2014/main" val="4288759130"/>
                    </a:ext>
                  </a:extLst>
                </a:gridCol>
                <a:gridCol w="1183837">
                  <a:extLst>
                    <a:ext uri="{9D8B030D-6E8A-4147-A177-3AD203B41FA5}">
                      <a16:colId xmlns:a16="http://schemas.microsoft.com/office/drawing/2014/main" val="136361935"/>
                    </a:ext>
                  </a:extLst>
                </a:gridCol>
                <a:gridCol w="152516">
                  <a:extLst>
                    <a:ext uri="{9D8B030D-6E8A-4147-A177-3AD203B41FA5}">
                      <a16:colId xmlns:a16="http://schemas.microsoft.com/office/drawing/2014/main" val="2240735429"/>
                    </a:ext>
                  </a:extLst>
                </a:gridCol>
              </a:tblGrid>
              <a:tr h="42633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solidFill>
                            <a:schemeClr val="bg1"/>
                          </a:solidFill>
                        </a:rPr>
                        <a:t>Rk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Model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Parts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Achievement Rate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000" dirty="0">
                          <a:solidFill>
                            <a:srgbClr val="01557A"/>
                          </a:solidFill>
                        </a:rPr>
                        <a:t>▲</a:t>
                      </a:r>
                      <a:endParaRPr lang="en-US" sz="10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428024"/>
                  </a:ext>
                </a:extLst>
              </a:tr>
              <a:tr h="372746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Model 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 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34483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Model 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 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6090469"/>
                  </a:ext>
                </a:extLst>
              </a:tr>
              <a:tr h="34483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Model 3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Parts 3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8949801"/>
                  </a:ext>
                </a:extLst>
              </a:tr>
              <a:tr h="34483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Model 1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Parts 4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02035"/>
                  </a:ext>
                </a:extLst>
              </a:tr>
              <a:tr h="372746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Model 2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Parts 5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4230818"/>
                  </a:ext>
                </a:extLst>
              </a:tr>
              <a:tr h="344830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Model 3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Parts 6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7868397"/>
                  </a:ext>
                </a:extLst>
              </a:tr>
              <a:tr h="344830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Model 3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Parts 7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289822"/>
                  </a:ext>
                </a:extLst>
              </a:tr>
              <a:tr h="372746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Model 1 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Parts 8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9181616"/>
                  </a:ext>
                </a:extLst>
              </a:tr>
              <a:tr h="344830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9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Model 4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Parts 9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8399125"/>
                  </a:ext>
                </a:extLst>
              </a:tr>
              <a:tr h="344830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Model 5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Parts 10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0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0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8454147"/>
                  </a:ext>
                </a:extLst>
              </a:tr>
            </a:tbl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91296253-25E8-4DDF-ADAB-73FBFAAC24A0}"/>
              </a:ext>
            </a:extLst>
          </p:cNvPr>
          <p:cNvGrpSpPr/>
          <p:nvPr/>
        </p:nvGrpSpPr>
        <p:grpSpPr>
          <a:xfrm>
            <a:off x="3969550" y="3530543"/>
            <a:ext cx="969074" cy="171901"/>
            <a:chOff x="6496880" y="4353635"/>
            <a:chExt cx="1418821" cy="276848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B899D4F-96ED-4A9F-B5EA-6E1CA0251805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77CA0BE-DDA7-4AA1-8411-2BD9908749AB}"/>
                </a:ext>
              </a:extLst>
            </p:cNvPr>
            <p:cNvSpPr/>
            <p:nvPr/>
          </p:nvSpPr>
          <p:spPr>
            <a:xfrm>
              <a:off x="6496883" y="4353635"/>
              <a:ext cx="964692" cy="276848"/>
            </a:xfrm>
            <a:prstGeom prst="rect">
              <a:avLst/>
            </a:prstGeom>
            <a:solidFill>
              <a:srgbClr val="E1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</a:rPr>
                <a:t>59%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6A9FFA6-6679-41BE-86DD-1A1F5720B9CA}"/>
              </a:ext>
            </a:extLst>
          </p:cNvPr>
          <p:cNvGrpSpPr/>
          <p:nvPr/>
        </p:nvGrpSpPr>
        <p:grpSpPr>
          <a:xfrm>
            <a:off x="3969550" y="3180637"/>
            <a:ext cx="969074" cy="171901"/>
            <a:chOff x="6496880" y="4353635"/>
            <a:chExt cx="1418821" cy="276848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ACD1C842-2423-4659-BFD6-76BB77708050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F2F439E3-0274-4D1F-B8C6-6C981E7CF870}"/>
                </a:ext>
              </a:extLst>
            </p:cNvPr>
            <p:cNvSpPr/>
            <p:nvPr/>
          </p:nvSpPr>
          <p:spPr>
            <a:xfrm>
              <a:off x="6496883" y="4353635"/>
              <a:ext cx="850753" cy="276848"/>
            </a:xfrm>
            <a:prstGeom prst="rect">
              <a:avLst/>
            </a:prstGeom>
            <a:solidFill>
              <a:srgbClr val="E1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</a:rPr>
                <a:t>55%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F864D07-A8B0-4493-AA88-2B19BE67584A}"/>
              </a:ext>
            </a:extLst>
          </p:cNvPr>
          <p:cNvGrpSpPr/>
          <p:nvPr/>
        </p:nvGrpSpPr>
        <p:grpSpPr>
          <a:xfrm>
            <a:off x="3969550" y="2830731"/>
            <a:ext cx="969074" cy="171901"/>
            <a:chOff x="6496880" y="4353635"/>
            <a:chExt cx="1418821" cy="276848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56CFBBF8-67FE-4C6C-909C-0D0D7B3572E1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520D5CF4-55D7-440C-A534-1A026AE205F9}"/>
                </a:ext>
              </a:extLst>
            </p:cNvPr>
            <p:cNvSpPr/>
            <p:nvPr/>
          </p:nvSpPr>
          <p:spPr>
            <a:xfrm>
              <a:off x="6496883" y="4353635"/>
              <a:ext cx="627624" cy="276848"/>
            </a:xfrm>
            <a:prstGeom prst="rect">
              <a:avLst/>
            </a:prstGeom>
            <a:solidFill>
              <a:srgbClr val="E1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</a:rPr>
                <a:t>41%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D694232-6BAD-4E5C-9F6A-783639ECF5FC}"/>
              </a:ext>
            </a:extLst>
          </p:cNvPr>
          <p:cNvGrpSpPr/>
          <p:nvPr/>
        </p:nvGrpSpPr>
        <p:grpSpPr>
          <a:xfrm>
            <a:off x="3969550" y="3880449"/>
            <a:ext cx="969074" cy="171907"/>
            <a:chOff x="6496880" y="4353635"/>
            <a:chExt cx="1418821" cy="276859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259B83E-2ECA-4876-8EB1-ABBC26EB413F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3BF09CEA-445E-42CE-BFB1-2A979792A679}"/>
                </a:ext>
              </a:extLst>
            </p:cNvPr>
            <p:cNvSpPr/>
            <p:nvPr/>
          </p:nvSpPr>
          <p:spPr>
            <a:xfrm>
              <a:off x="6496883" y="4353645"/>
              <a:ext cx="964692" cy="276849"/>
            </a:xfrm>
            <a:prstGeom prst="rect">
              <a:avLst/>
            </a:prstGeom>
            <a:solidFill>
              <a:srgbClr val="E1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</a:rPr>
                <a:t>60%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5778434-7B5C-4D6F-A407-EF127E029394}"/>
              </a:ext>
            </a:extLst>
          </p:cNvPr>
          <p:cNvGrpSpPr/>
          <p:nvPr/>
        </p:nvGrpSpPr>
        <p:grpSpPr>
          <a:xfrm>
            <a:off x="3969550" y="4230361"/>
            <a:ext cx="969074" cy="171901"/>
            <a:chOff x="6496880" y="4353635"/>
            <a:chExt cx="1418821" cy="276848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AF522CC9-6B54-4E52-AB7B-B25017B2B5DB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1DA118A1-27BA-45FF-ACAC-65FE3847E105}"/>
                </a:ext>
              </a:extLst>
            </p:cNvPr>
            <p:cNvSpPr/>
            <p:nvPr/>
          </p:nvSpPr>
          <p:spPr>
            <a:xfrm>
              <a:off x="6496883" y="4353635"/>
              <a:ext cx="964692" cy="27684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</a:rPr>
                <a:t>65%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78E1149D-4C8C-4F7B-84FA-79D0556F2BAD}"/>
              </a:ext>
            </a:extLst>
          </p:cNvPr>
          <p:cNvGrpSpPr/>
          <p:nvPr/>
        </p:nvGrpSpPr>
        <p:grpSpPr>
          <a:xfrm>
            <a:off x="3969550" y="4580267"/>
            <a:ext cx="969074" cy="171901"/>
            <a:chOff x="6496880" y="4353635"/>
            <a:chExt cx="1418821" cy="276848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E0E232B8-4A3C-4781-BC08-2A78B4445706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C7851D54-3025-4D37-9A31-C8D818F73559}"/>
                </a:ext>
              </a:extLst>
            </p:cNvPr>
            <p:cNvSpPr/>
            <p:nvPr/>
          </p:nvSpPr>
          <p:spPr>
            <a:xfrm>
              <a:off x="6496883" y="4353635"/>
              <a:ext cx="1035420" cy="27684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</a:rPr>
                <a:t>71%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6C01333A-182E-41F7-B223-CEDA262365CF}"/>
              </a:ext>
            </a:extLst>
          </p:cNvPr>
          <p:cNvGrpSpPr/>
          <p:nvPr/>
        </p:nvGrpSpPr>
        <p:grpSpPr>
          <a:xfrm>
            <a:off x="3969550" y="4930173"/>
            <a:ext cx="969074" cy="171901"/>
            <a:chOff x="6496880" y="4353635"/>
            <a:chExt cx="1418821" cy="276849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FF48862E-48CC-46EB-8DB1-C288C9A32729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A829BF07-579C-44E0-9297-13DC10F893F7}"/>
                </a:ext>
              </a:extLst>
            </p:cNvPr>
            <p:cNvSpPr/>
            <p:nvPr/>
          </p:nvSpPr>
          <p:spPr>
            <a:xfrm>
              <a:off x="6496883" y="4353635"/>
              <a:ext cx="1091258" cy="27684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</a:rPr>
                <a:t>75%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F2402CDC-14E7-4681-ABF7-7C43A177770B}"/>
              </a:ext>
            </a:extLst>
          </p:cNvPr>
          <p:cNvGrpSpPr/>
          <p:nvPr/>
        </p:nvGrpSpPr>
        <p:grpSpPr>
          <a:xfrm>
            <a:off x="3969550" y="5280079"/>
            <a:ext cx="969074" cy="171901"/>
            <a:chOff x="6496880" y="4353635"/>
            <a:chExt cx="1418821" cy="276849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AA991486-CEF6-4428-BDCD-56ED06269A88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05CB4D98-1573-4B78-A180-8EBAE12A5D63}"/>
                </a:ext>
              </a:extLst>
            </p:cNvPr>
            <p:cNvSpPr/>
            <p:nvPr/>
          </p:nvSpPr>
          <p:spPr>
            <a:xfrm>
              <a:off x="6496883" y="4353635"/>
              <a:ext cx="1091258" cy="27684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</a:rPr>
                <a:t>75%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89C88497-8D75-4E57-8316-C7F31C79FA8D}"/>
              </a:ext>
            </a:extLst>
          </p:cNvPr>
          <p:cNvGrpSpPr/>
          <p:nvPr/>
        </p:nvGrpSpPr>
        <p:grpSpPr>
          <a:xfrm>
            <a:off x="3969550" y="5629985"/>
            <a:ext cx="969074" cy="171901"/>
            <a:chOff x="6496880" y="4353635"/>
            <a:chExt cx="1418821" cy="276849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3CD5EC18-0148-45FE-B08F-C80C1D4063C5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1147B1FA-CC64-4131-BCE3-607CDC58E418}"/>
                </a:ext>
              </a:extLst>
            </p:cNvPr>
            <p:cNvSpPr/>
            <p:nvPr/>
          </p:nvSpPr>
          <p:spPr>
            <a:xfrm>
              <a:off x="6496883" y="4353635"/>
              <a:ext cx="1249521" cy="276849"/>
            </a:xfrm>
            <a:prstGeom prst="rect">
              <a:avLst/>
            </a:prstGeom>
            <a:solidFill>
              <a:srgbClr val="F5B4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</a:rPr>
                <a:t>85%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397B8EDE-49FC-4871-BDA9-6E5FF8B56218}"/>
              </a:ext>
            </a:extLst>
          </p:cNvPr>
          <p:cNvGrpSpPr/>
          <p:nvPr/>
        </p:nvGrpSpPr>
        <p:grpSpPr>
          <a:xfrm>
            <a:off x="3969550" y="5979887"/>
            <a:ext cx="969074" cy="171901"/>
            <a:chOff x="6496880" y="4353635"/>
            <a:chExt cx="1418821" cy="276849"/>
          </a:xfrm>
        </p:grpSpPr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4A7C2B87-B5A2-405B-B551-20D7652EE481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93ABE909-1CE5-46BD-8614-AC0BF682CEAC}"/>
                </a:ext>
              </a:extLst>
            </p:cNvPr>
            <p:cNvSpPr/>
            <p:nvPr/>
          </p:nvSpPr>
          <p:spPr>
            <a:xfrm>
              <a:off x="6496883" y="4353635"/>
              <a:ext cx="1249521" cy="276849"/>
            </a:xfrm>
            <a:prstGeom prst="rect">
              <a:avLst/>
            </a:prstGeom>
            <a:solidFill>
              <a:srgbClr val="F5B4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</a:rPr>
                <a:t>85%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6172680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8274AF5-230B-4F76-94DD-A2150993A0ED}"/>
              </a:ext>
            </a:extLst>
          </p:cNvPr>
          <p:cNvSpPr/>
          <p:nvPr/>
        </p:nvSpPr>
        <p:spPr>
          <a:xfrm>
            <a:off x="4834202" y="4352474"/>
            <a:ext cx="1124607" cy="2364284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B8B4760-BD24-476E-A09B-66CB6D0C5077}"/>
              </a:ext>
            </a:extLst>
          </p:cNvPr>
          <p:cNvSpPr/>
          <p:nvPr/>
        </p:nvSpPr>
        <p:spPr>
          <a:xfrm>
            <a:off x="221346" y="4342727"/>
            <a:ext cx="1638864" cy="237403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5EA34E2-62E4-4181-9665-8B9C1C11C002}"/>
              </a:ext>
            </a:extLst>
          </p:cNvPr>
          <p:cNvSpPr/>
          <p:nvPr/>
        </p:nvSpPr>
        <p:spPr>
          <a:xfrm>
            <a:off x="1950611" y="4343640"/>
            <a:ext cx="2784964" cy="2373117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BDF82E-3E8A-48FA-ABE8-555F5BF58C86}"/>
              </a:ext>
            </a:extLst>
          </p:cNvPr>
          <p:cNvSpPr txBox="1"/>
          <p:nvPr/>
        </p:nvSpPr>
        <p:spPr>
          <a:xfrm>
            <a:off x="4868083" y="6451455"/>
            <a:ext cx="1053154" cy="189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Visualization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F44284-6E7F-4FE3-8D0A-B450A02EEDBD}"/>
              </a:ext>
            </a:extLst>
          </p:cNvPr>
          <p:cNvSpPr txBox="1"/>
          <p:nvPr/>
        </p:nvSpPr>
        <p:spPr>
          <a:xfrm>
            <a:off x="2033708" y="6423212"/>
            <a:ext cx="2644262" cy="2116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Cloud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5011CD6-97C3-4238-8F85-1F0F1DB0FEAA}"/>
              </a:ext>
            </a:extLst>
          </p:cNvPr>
          <p:cNvSpPr txBox="1"/>
          <p:nvPr/>
        </p:nvSpPr>
        <p:spPr>
          <a:xfrm>
            <a:off x="272566" y="6423211"/>
            <a:ext cx="1531137" cy="2116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Local + Cloud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6705358-A635-4E76-BE7B-0F3238E2588C}"/>
              </a:ext>
            </a:extLst>
          </p:cNvPr>
          <p:cNvSpPr txBox="1"/>
          <p:nvPr/>
        </p:nvSpPr>
        <p:spPr>
          <a:xfrm>
            <a:off x="305559" y="5126916"/>
            <a:ext cx="515974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SSMS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CB00A58-A8F0-40D5-8CB6-BCDF1C24666B}"/>
              </a:ext>
            </a:extLst>
          </p:cNvPr>
          <p:cNvSpPr txBox="1"/>
          <p:nvPr/>
        </p:nvSpPr>
        <p:spPr>
          <a:xfrm>
            <a:off x="217856" y="4336866"/>
            <a:ext cx="1638864" cy="2017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DEV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DA94544-6D4B-4C11-9260-3C6903AE09A1}"/>
              </a:ext>
            </a:extLst>
          </p:cNvPr>
          <p:cNvSpPr txBox="1"/>
          <p:nvPr/>
        </p:nvSpPr>
        <p:spPr>
          <a:xfrm>
            <a:off x="1959232" y="4336866"/>
            <a:ext cx="2775948" cy="18774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OPS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5049686-1EE7-49B2-9FB1-95F550B28332}"/>
              </a:ext>
            </a:extLst>
          </p:cNvPr>
          <p:cNvSpPr txBox="1"/>
          <p:nvPr/>
        </p:nvSpPr>
        <p:spPr>
          <a:xfrm>
            <a:off x="4832824" y="4330781"/>
            <a:ext cx="1129476" cy="1938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USER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900671F-8443-40A8-AC5F-F259BDC5A558}"/>
              </a:ext>
            </a:extLst>
          </p:cNvPr>
          <p:cNvSpPr txBox="1"/>
          <p:nvPr/>
        </p:nvSpPr>
        <p:spPr>
          <a:xfrm>
            <a:off x="208640" y="4105504"/>
            <a:ext cx="5758448" cy="1906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ENVIRONMENT ARCHETECTURE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6A3E6C9F-DCA0-4B4C-97D3-77809F301D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4817" y="4733016"/>
            <a:ext cx="350434" cy="333340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B925AAF2-FA8E-4566-9BBF-166512231C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25779" y="4708542"/>
            <a:ext cx="357814" cy="35781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3B27510-3E69-4C71-A2AF-7A0E184CC7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4467" y="4733016"/>
            <a:ext cx="350434" cy="333340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4A3AC6FC-2487-49B3-B53D-E68AB511BB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192997" y="4708542"/>
            <a:ext cx="357814" cy="357814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AD379D1C-7BE7-4AA7-B6FA-E03F36DF1A2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064300" y="4708542"/>
            <a:ext cx="357814" cy="357814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F4E836F0-D4BD-42D1-8CE3-7C5DE7CDC3C4}"/>
              </a:ext>
            </a:extLst>
          </p:cNvPr>
          <p:cNvSpPr txBox="1"/>
          <p:nvPr/>
        </p:nvSpPr>
        <p:spPr>
          <a:xfrm>
            <a:off x="5013879" y="5126916"/>
            <a:ext cx="755437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Power BI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6B21110-6472-4BC0-9FD0-C45C9E4B5501}"/>
              </a:ext>
            </a:extLst>
          </p:cNvPr>
          <p:cNvSpPr txBox="1"/>
          <p:nvPr/>
        </p:nvSpPr>
        <p:spPr>
          <a:xfrm>
            <a:off x="2119388" y="5126916"/>
            <a:ext cx="476250" cy="35781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Blob</a:t>
            </a:r>
          </a:p>
          <a:p>
            <a:pPr algn="ctr"/>
            <a:r>
              <a:rPr lang="en-US" sz="900" dirty="0"/>
              <a:t>Storage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6B653A8-3321-4AA4-B074-26E4623E73A0}"/>
              </a:ext>
            </a:extLst>
          </p:cNvPr>
          <p:cNvSpPr txBox="1"/>
          <p:nvPr/>
        </p:nvSpPr>
        <p:spPr>
          <a:xfrm>
            <a:off x="3013098" y="5126916"/>
            <a:ext cx="426425" cy="31071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Data </a:t>
            </a:r>
          </a:p>
          <a:p>
            <a:pPr algn="ctr"/>
            <a:r>
              <a:rPr lang="en-US" sz="900" dirty="0"/>
              <a:t>Factory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9F9CE70-3606-47F4-A03A-115B6F931140}"/>
              </a:ext>
            </a:extLst>
          </p:cNvPr>
          <p:cNvSpPr txBox="1"/>
          <p:nvPr/>
        </p:nvSpPr>
        <p:spPr>
          <a:xfrm>
            <a:off x="4018029" y="5126917"/>
            <a:ext cx="426425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SQL </a:t>
            </a:r>
          </a:p>
          <a:p>
            <a:pPr algn="ctr"/>
            <a:r>
              <a:rPr lang="en-US" sz="900" dirty="0"/>
              <a:t>Server</a:t>
            </a:r>
          </a:p>
        </p:txBody>
      </p:sp>
      <p:pic>
        <p:nvPicPr>
          <p:cNvPr id="54" name="Picture 2" descr="SQL Server Management Studioのダウンロードとインストール（SSMS ...">
            <a:extLst>
              <a:ext uri="{FF2B5EF4-FFF2-40B4-BE49-F238E27FC236}">
                <a16:creationId xmlns:a16="http://schemas.microsoft.com/office/drawing/2014/main" id="{256A2B80-F691-4A1F-967C-EBCF0C2DAA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953" y="4727151"/>
            <a:ext cx="333550" cy="339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9AD6A89E-974D-42D1-B6DE-F87FB953EFF1}"/>
              </a:ext>
            </a:extLst>
          </p:cNvPr>
          <p:cNvSpPr txBox="1"/>
          <p:nvPr/>
        </p:nvSpPr>
        <p:spPr>
          <a:xfrm>
            <a:off x="1059312" y="5126916"/>
            <a:ext cx="567571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Power BI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2F8326FC-F4A7-44DF-9CD2-AF2279DC0F62}"/>
              </a:ext>
            </a:extLst>
          </p:cNvPr>
          <p:cNvSpPr txBox="1"/>
          <p:nvPr/>
        </p:nvSpPr>
        <p:spPr>
          <a:xfrm>
            <a:off x="2886632" y="6088742"/>
            <a:ext cx="654903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Azure </a:t>
            </a:r>
          </a:p>
          <a:p>
            <a:pPr algn="ctr"/>
            <a:r>
              <a:rPr lang="en-US" sz="900" dirty="0"/>
              <a:t>AutoML</a:t>
            </a: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7BA2E14A-601D-43BC-8A4F-23608BFA0C7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19026" y="5612001"/>
            <a:ext cx="406704" cy="398170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8CF680CE-64CA-4F19-851B-D46C3ED8B270}"/>
              </a:ext>
            </a:extLst>
          </p:cNvPr>
          <p:cNvSpPr txBox="1"/>
          <p:nvPr/>
        </p:nvSpPr>
        <p:spPr>
          <a:xfrm>
            <a:off x="2066100" y="6101333"/>
            <a:ext cx="554150" cy="32528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Spark </a:t>
            </a:r>
          </a:p>
          <a:p>
            <a:pPr algn="ctr"/>
            <a:r>
              <a:rPr lang="en-US" sz="900" dirty="0"/>
              <a:t>Databricks</a:t>
            </a:r>
          </a:p>
        </p:txBody>
      </p:sp>
      <p:pic>
        <p:nvPicPr>
          <p:cNvPr id="2052" name="Picture 4" descr="Azure Machine Learning | element61">
            <a:extLst>
              <a:ext uri="{FF2B5EF4-FFF2-40B4-BE49-F238E27FC236}">
                <a16:creationId xmlns:a16="http://schemas.microsoft.com/office/drawing/2014/main" id="{720CD880-1F46-4C71-9D73-73C21DE38A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3098" y="5551244"/>
            <a:ext cx="401555" cy="433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D6F363B3-B762-4F64-8DCD-21C69E89400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34944" y="5652851"/>
            <a:ext cx="697626" cy="306600"/>
          </a:xfrm>
          <a:prstGeom prst="rect">
            <a:avLst/>
          </a:prstGeom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C8D4BC34-F73E-4359-B64B-68EB2E40B027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r="7335" b="25400"/>
          <a:stretch/>
        </p:blipFill>
        <p:spPr>
          <a:xfrm>
            <a:off x="1046739" y="5571177"/>
            <a:ext cx="645437" cy="454655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id="{2049632E-2484-4569-9942-F2661F55D1C1}"/>
              </a:ext>
            </a:extLst>
          </p:cNvPr>
          <p:cNvSpPr txBox="1"/>
          <p:nvPr/>
        </p:nvSpPr>
        <p:spPr>
          <a:xfrm>
            <a:off x="372671" y="6039075"/>
            <a:ext cx="515974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 err="1"/>
              <a:t>PySpark</a:t>
            </a:r>
            <a:endParaRPr lang="en-US" sz="900"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28DD7DEB-FAE1-447F-9870-5D8C72FE4342}"/>
              </a:ext>
            </a:extLst>
          </p:cNvPr>
          <p:cNvSpPr txBox="1"/>
          <p:nvPr/>
        </p:nvSpPr>
        <p:spPr>
          <a:xfrm>
            <a:off x="1112413" y="6054164"/>
            <a:ext cx="515974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Azure</a:t>
            </a:r>
          </a:p>
          <a:p>
            <a:pPr algn="ctr"/>
            <a:r>
              <a:rPr lang="en-US" sz="900" dirty="0"/>
              <a:t>DevOps</a:t>
            </a:r>
          </a:p>
        </p:txBody>
      </p:sp>
    </p:spTree>
    <p:extLst>
      <p:ext uri="{BB962C8B-B14F-4D97-AF65-F5344CB8AC3E}">
        <p14:creationId xmlns:p14="http://schemas.microsoft.com/office/powerpoint/2010/main" val="283019376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65D9389-1357-410A-A021-9AA11942E894}"/>
              </a:ext>
            </a:extLst>
          </p:cNvPr>
          <p:cNvSpPr/>
          <p:nvPr/>
        </p:nvSpPr>
        <p:spPr>
          <a:xfrm>
            <a:off x="439649" y="243581"/>
            <a:ext cx="10001163" cy="611863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5BB7B2-D3CA-44FA-B6D9-6C82B1BCCD38}"/>
              </a:ext>
            </a:extLst>
          </p:cNvPr>
          <p:cNvSpPr txBox="1"/>
          <p:nvPr/>
        </p:nvSpPr>
        <p:spPr>
          <a:xfrm>
            <a:off x="439648" y="613309"/>
            <a:ext cx="9996778" cy="293657"/>
          </a:xfrm>
          <a:prstGeom prst="rect">
            <a:avLst/>
          </a:prstGeom>
          <a:solidFill>
            <a:srgbClr val="11334F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CUSTOMER SERVICE ANALYSIS </a:t>
            </a:r>
            <a:r>
              <a:rPr lang="zh-TW" altLang="en-US" sz="16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顧客満足度分析</a:t>
            </a:r>
            <a:endParaRPr lang="en-US" sz="1600" dirty="0">
              <a:solidFill>
                <a:schemeClr val="bg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0DDB6BF-B944-490F-BCCB-92396F3A3CA6}"/>
              </a:ext>
            </a:extLst>
          </p:cNvPr>
          <p:cNvSpPr/>
          <p:nvPr/>
        </p:nvSpPr>
        <p:spPr>
          <a:xfrm>
            <a:off x="439648" y="6343372"/>
            <a:ext cx="5016457" cy="266657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1D71D76-1426-489A-B541-37143135A5FC}"/>
              </a:ext>
            </a:extLst>
          </p:cNvPr>
          <p:cNvSpPr/>
          <p:nvPr/>
        </p:nvSpPr>
        <p:spPr>
          <a:xfrm>
            <a:off x="5456105" y="6355788"/>
            <a:ext cx="4984708" cy="254241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4818F6A-4294-4091-9895-3653331F8F5F}"/>
              </a:ext>
            </a:extLst>
          </p:cNvPr>
          <p:cNvSpPr/>
          <p:nvPr/>
        </p:nvSpPr>
        <p:spPr>
          <a:xfrm>
            <a:off x="3799165" y="6395922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5D0401-F5FF-48B1-B404-24F694A8669D}"/>
              </a:ext>
            </a:extLst>
          </p:cNvPr>
          <p:cNvSpPr txBox="1"/>
          <p:nvPr/>
        </p:nvSpPr>
        <p:spPr>
          <a:xfrm>
            <a:off x="439650" y="261337"/>
            <a:ext cx="10001162" cy="299064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50B40431-E281-48EF-A92F-44266AB8BB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668995" cy="668995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5EAEA2C-EE40-40E9-BF9A-A7D3F376939C}"/>
              </a:ext>
            </a:extLst>
          </p:cNvPr>
          <p:cNvSpPr/>
          <p:nvPr/>
        </p:nvSpPr>
        <p:spPr>
          <a:xfrm>
            <a:off x="534261" y="1031966"/>
            <a:ext cx="1436488" cy="52207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51F304EE-8CD3-484F-BA24-9C246306E4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0983255"/>
              </p:ext>
            </p:extLst>
          </p:nvPr>
        </p:nvGraphicFramePr>
        <p:xfrm>
          <a:off x="2064564" y="1035078"/>
          <a:ext cx="8236724" cy="3104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50199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571625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1457325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1770531">
                  <a:extLst>
                    <a:ext uri="{9D8B030D-6E8A-4147-A177-3AD203B41FA5}">
                      <a16:colId xmlns:a16="http://schemas.microsoft.com/office/drawing/2014/main" val="1933992954"/>
                    </a:ext>
                  </a:extLst>
                </a:gridCol>
                <a:gridCol w="1687044">
                  <a:extLst>
                    <a:ext uri="{9D8B030D-6E8A-4147-A177-3AD203B41FA5}">
                      <a16:colId xmlns:a16="http://schemas.microsoft.com/office/drawing/2014/main" val="2957481507"/>
                    </a:ext>
                  </a:extLst>
                </a:gridCol>
              </a:tblGrid>
              <a:tr h="31049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Customer Journey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NPS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顧客満足度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</a:tbl>
          </a:graphicData>
        </a:graphic>
      </p:graphicFrame>
      <p:sp>
        <p:nvSpPr>
          <p:cNvPr id="6" name="Arrow: Pentagon 5">
            <a:extLst>
              <a:ext uri="{FF2B5EF4-FFF2-40B4-BE49-F238E27FC236}">
                <a16:creationId xmlns:a16="http://schemas.microsoft.com/office/drawing/2014/main" id="{C984B37E-4181-4BA4-848A-C8EE411DCC5C}"/>
              </a:ext>
            </a:extLst>
          </p:cNvPr>
          <p:cNvSpPr/>
          <p:nvPr/>
        </p:nvSpPr>
        <p:spPr>
          <a:xfrm>
            <a:off x="2072783" y="1515450"/>
            <a:ext cx="2517867" cy="308107"/>
          </a:xfrm>
          <a:prstGeom prst="homePlate">
            <a:avLst/>
          </a:prstGeom>
          <a:solidFill>
            <a:srgbClr val="0155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PROSPECT</a:t>
            </a:r>
          </a:p>
        </p:txBody>
      </p:sp>
      <p:sp>
        <p:nvSpPr>
          <p:cNvPr id="7" name="Arrow: Pentagon 6">
            <a:extLst>
              <a:ext uri="{FF2B5EF4-FFF2-40B4-BE49-F238E27FC236}">
                <a16:creationId xmlns:a16="http://schemas.microsoft.com/office/drawing/2014/main" id="{B5BB2464-5689-4090-B9F9-D88153459134}"/>
              </a:ext>
            </a:extLst>
          </p:cNvPr>
          <p:cNvSpPr/>
          <p:nvPr/>
        </p:nvSpPr>
        <p:spPr>
          <a:xfrm>
            <a:off x="4726650" y="1525953"/>
            <a:ext cx="1436488" cy="308107"/>
          </a:xfrm>
          <a:prstGeom prst="homePlate">
            <a:avLst/>
          </a:prstGeom>
          <a:solidFill>
            <a:srgbClr val="0155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altLang="ja-JP" sz="1200" dirty="0">
                <a:solidFill>
                  <a:schemeClr val="bg1"/>
                </a:solidFill>
              </a:rPr>
              <a:t>PURCHASE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8" name="Arrow: Pentagon 7">
            <a:extLst>
              <a:ext uri="{FF2B5EF4-FFF2-40B4-BE49-F238E27FC236}">
                <a16:creationId xmlns:a16="http://schemas.microsoft.com/office/drawing/2014/main" id="{B1116C02-EBD2-4E9E-A008-B8395886F58A}"/>
              </a:ext>
            </a:extLst>
          </p:cNvPr>
          <p:cNvSpPr/>
          <p:nvPr/>
        </p:nvSpPr>
        <p:spPr>
          <a:xfrm>
            <a:off x="6214460" y="1525953"/>
            <a:ext cx="2019516" cy="266657"/>
          </a:xfrm>
          <a:prstGeom prst="homePlate">
            <a:avLst/>
          </a:prstGeom>
          <a:solidFill>
            <a:srgbClr val="0155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USE</a:t>
            </a:r>
          </a:p>
        </p:txBody>
      </p:sp>
      <p:sp>
        <p:nvSpPr>
          <p:cNvPr id="9" name="Arrow: Pentagon 8">
            <a:extLst>
              <a:ext uri="{FF2B5EF4-FFF2-40B4-BE49-F238E27FC236}">
                <a16:creationId xmlns:a16="http://schemas.microsoft.com/office/drawing/2014/main" id="{64A8E07B-5789-4D50-A403-85472CE61D77}"/>
              </a:ext>
            </a:extLst>
          </p:cNvPr>
          <p:cNvSpPr/>
          <p:nvPr/>
        </p:nvSpPr>
        <p:spPr>
          <a:xfrm>
            <a:off x="8285297" y="1515449"/>
            <a:ext cx="2019516" cy="266657"/>
          </a:xfrm>
          <a:prstGeom prst="homePlate">
            <a:avLst/>
          </a:prstGeom>
          <a:solidFill>
            <a:srgbClr val="0155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AFTER USE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BFB6AA7-C8AE-41F5-AB6A-C70AD6D7C1F6}"/>
              </a:ext>
            </a:extLst>
          </p:cNvPr>
          <p:cNvSpPr/>
          <p:nvPr/>
        </p:nvSpPr>
        <p:spPr>
          <a:xfrm>
            <a:off x="3667385" y="2530725"/>
            <a:ext cx="942120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Service Center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54AB491-FA8E-4BFC-95B4-F6F95CDF505C}"/>
              </a:ext>
            </a:extLst>
          </p:cNvPr>
          <p:cNvSpPr/>
          <p:nvPr/>
        </p:nvSpPr>
        <p:spPr>
          <a:xfrm>
            <a:off x="2164131" y="3063232"/>
            <a:ext cx="856473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E-mail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C6B2934-903C-4999-B791-DA3B8A8E5F0E}"/>
              </a:ext>
            </a:extLst>
          </p:cNvPr>
          <p:cNvSpPr/>
          <p:nvPr/>
        </p:nvSpPr>
        <p:spPr>
          <a:xfrm>
            <a:off x="3696035" y="4123949"/>
            <a:ext cx="942120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APP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2D55AB6-EB0F-42C1-BA6A-AA76B081E877}"/>
              </a:ext>
            </a:extLst>
          </p:cNvPr>
          <p:cNvSpPr/>
          <p:nvPr/>
        </p:nvSpPr>
        <p:spPr>
          <a:xfrm>
            <a:off x="3667384" y="4708133"/>
            <a:ext cx="942120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Chatbot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B3C68DC-EB71-41DD-A75C-C957374D544F}"/>
              </a:ext>
            </a:extLst>
          </p:cNvPr>
          <p:cNvSpPr/>
          <p:nvPr/>
        </p:nvSpPr>
        <p:spPr>
          <a:xfrm>
            <a:off x="5014687" y="2538484"/>
            <a:ext cx="856473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Store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1F94B9C-F1EE-4923-A629-B6B608763F95}"/>
              </a:ext>
            </a:extLst>
          </p:cNvPr>
          <p:cNvSpPr/>
          <p:nvPr/>
        </p:nvSpPr>
        <p:spPr>
          <a:xfrm>
            <a:off x="5001346" y="3430633"/>
            <a:ext cx="869814" cy="2515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Call Center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F3FC9C60-07B6-45A8-A901-9D1606CB3AA6}"/>
              </a:ext>
            </a:extLst>
          </p:cNvPr>
          <p:cNvSpPr/>
          <p:nvPr/>
        </p:nvSpPr>
        <p:spPr>
          <a:xfrm>
            <a:off x="5001345" y="3793100"/>
            <a:ext cx="869815" cy="2278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Website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5B67DEFC-8F65-4B3D-8BED-508423C41447}"/>
              </a:ext>
            </a:extLst>
          </p:cNvPr>
          <p:cNvSpPr/>
          <p:nvPr/>
        </p:nvSpPr>
        <p:spPr>
          <a:xfrm>
            <a:off x="2161399" y="4052186"/>
            <a:ext cx="856473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YouTube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2301E88-4B87-4E72-B5B6-B862D520CE99}"/>
              </a:ext>
            </a:extLst>
          </p:cNvPr>
          <p:cNvSpPr/>
          <p:nvPr/>
        </p:nvSpPr>
        <p:spPr>
          <a:xfrm>
            <a:off x="2161399" y="3557709"/>
            <a:ext cx="856473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LINE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E493F056-3827-48BC-9BC2-E59E6D7AE76F}"/>
              </a:ext>
            </a:extLst>
          </p:cNvPr>
          <p:cNvSpPr/>
          <p:nvPr/>
        </p:nvSpPr>
        <p:spPr>
          <a:xfrm>
            <a:off x="2161399" y="4546663"/>
            <a:ext cx="856473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Twitter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511D69DB-9136-42FD-B88D-B3C40441A43C}"/>
              </a:ext>
            </a:extLst>
          </p:cNvPr>
          <p:cNvSpPr/>
          <p:nvPr/>
        </p:nvSpPr>
        <p:spPr>
          <a:xfrm>
            <a:off x="5001345" y="4116398"/>
            <a:ext cx="856473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APP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A059D88-EDD5-4ADA-AEA6-EF81E1D697FD}"/>
              </a:ext>
            </a:extLst>
          </p:cNvPr>
          <p:cNvSpPr/>
          <p:nvPr/>
        </p:nvSpPr>
        <p:spPr>
          <a:xfrm>
            <a:off x="2161398" y="5041139"/>
            <a:ext cx="856473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Facebook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16BB491C-E8DD-488F-B5F0-1E43877F782F}"/>
              </a:ext>
            </a:extLst>
          </p:cNvPr>
          <p:cNvSpPr/>
          <p:nvPr/>
        </p:nvSpPr>
        <p:spPr>
          <a:xfrm>
            <a:off x="8544591" y="2447256"/>
            <a:ext cx="856473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Call Center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27B8C7B9-84A1-4E9F-8682-D9E5E6ACB3FE}"/>
              </a:ext>
            </a:extLst>
          </p:cNvPr>
          <p:cNvSpPr/>
          <p:nvPr/>
        </p:nvSpPr>
        <p:spPr>
          <a:xfrm>
            <a:off x="6676834" y="2389558"/>
            <a:ext cx="856473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Call Center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551DF106-9B0D-4C3D-BE9B-FC3FF125A692}"/>
              </a:ext>
            </a:extLst>
          </p:cNvPr>
          <p:cNvSpPr/>
          <p:nvPr/>
        </p:nvSpPr>
        <p:spPr>
          <a:xfrm>
            <a:off x="6637903" y="3288810"/>
            <a:ext cx="856473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APP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77F0134B-18D0-4694-B4F2-5C957E494AE3}"/>
              </a:ext>
            </a:extLst>
          </p:cNvPr>
          <p:cNvSpPr/>
          <p:nvPr/>
        </p:nvSpPr>
        <p:spPr>
          <a:xfrm>
            <a:off x="6676834" y="2878618"/>
            <a:ext cx="778612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Website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136F0171-9C6B-4037-BC5A-150B083D4D2F}"/>
              </a:ext>
            </a:extLst>
          </p:cNvPr>
          <p:cNvSpPr/>
          <p:nvPr/>
        </p:nvSpPr>
        <p:spPr>
          <a:xfrm>
            <a:off x="8544590" y="2899699"/>
            <a:ext cx="856473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APP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C6913761-6D15-4402-8426-30C301355CCF}"/>
              </a:ext>
            </a:extLst>
          </p:cNvPr>
          <p:cNvSpPr/>
          <p:nvPr/>
        </p:nvSpPr>
        <p:spPr>
          <a:xfrm>
            <a:off x="3667384" y="3030432"/>
            <a:ext cx="942120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Landing Page</a:t>
            </a:r>
          </a:p>
        </p:txBody>
      </p:sp>
      <p:cxnSp>
        <p:nvCxnSpPr>
          <p:cNvPr id="76" name="Connector: Curved 75">
            <a:extLst>
              <a:ext uri="{FF2B5EF4-FFF2-40B4-BE49-F238E27FC236}">
                <a16:creationId xmlns:a16="http://schemas.microsoft.com/office/drawing/2014/main" id="{AE44ADAE-60FC-4C1C-94E3-9E1A7AA9AFDF}"/>
              </a:ext>
            </a:extLst>
          </p:cNvPr>
          <p:cNvCxnSpPr>
            <a:cxnSpLocks/>
            <a:stCxn id="67" idx="1"/>
            <a:endCxn id="49" idx="3"/>
          </p:cNvCxnSpPr>
          <p:nvPr/>
        </p:nvCxnSpPr>
        <p:spPr>
          <a:xfrm rot="10800000" flipV="1">
            <a:off x="3017872" y="3163760"/>
            <a:ext cx="649512" cy="1516231"/>
          </a:xfrm>
          <a:prstGeom prst="curvedConnector3">
            <a:avLst>
              <a:gd name="adj1" fmla="val 50000"/>
            </a:avLst>
          </a:prstGeom>
          <a:ln w="19050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ctor: Curved 77">
            <a:extLst>
              <a:ext uri="{FF2B5EF4-FFF2-40B4-BE49-F238E27FC236}">
                <a16:creationId xmlns:a16="http://schemas.microsoft.com/office/drawing/2014/main" id="{C6B06E55-1D0F-411F-96C7-92E6C5152B9B}"/>
              </a:ext>
            </a:extLst>
          </p:cNvPr>
          <p:cNvCxnSpPr>
            <a:cxnSpLocks/>
            <a:stCxn id="15" idx="1"/>
            <a:endCxn id="55" idx="3"/>
          </p:cNvCxnSpPr>
          <p:nvPr/>
        </p:nvCxnSpPr>
        <p:spPr>
          <a:xfrm rot="10800000" flipV="1">
            <a:off x="3017872" y="4841462"/>
            <a:ext cx="649513" cy="333006"/>
          </a:xfrm>
          <a:prstGeom prst="curvedConnector3">
            <a:avLst>
              <a:gd name="adj1" fmla="val 50000"/>
            </a:avLst>
          </a:prstGeom>
          <a:ln w="19050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nector: Curved 80">
            <a:extLst>
              <a:ext uri="{FF2B5EF4-FFF2-40B4-BE49-F238E27FC236}">
                <a16:creationId xmlns:a16="http://schemas.microsoft.com/office/drawing/2014/main" id="{F85322D6-5B6A-4AD6-9CA1-E0887C86EF6F}"/>
              </a:ext>
            </a:extLst>
          </p:cNvPr>
          <p:cNvCxnSpPr>
            <a:cxnSpLocks/>
            <a:stCxn id="13" idx="1"/>
            <a:endCxn id="49" idx="3"/>
          </p:cNvCxnSpPr>
          <p:nvPr/>
        </p:nvCxnSpPr>
        <p:spPr>
          <a:xfrm rot="10800000" flipV="1">
            <a:off x="3017873" y="4257278"/>
            <a:ext cx="678163" cy="422714"/>
          </a:xfrm>
          <a:prstGeom prst="curvedConnector3">
            <a:avLst>
              <a:gd name="adj1" fmla="val 50000"/>
            </a:avLst>
          </a:prstGeom>
          <a:ln w="19050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nector: Curved 83">
            <a:extLst>
              <a:ext uri="{FF2B5EF4-FFF2-40B4-BE49-F238E27FC236}">
                <a16:creationId xmlns:a16="http://schemas.microsoft.com/office/drawing/2014/main" id="{1BEB0697-CA95-40E0-A3BD-7163C0BCBCEF}"/>
              </a:ext>
            </a:extLst>
          </p:cNvPr>
          <p:cNvCxnSpPr>
            <a:cxnSpLocks/>
            <a:stCxn id="13" idx="1"/>
            <a:endCxn id="45" idx="3"/>
          </p:cNvCxnSpPr>
          <p:nvPr/>
        </p:nvCxnSpPr>
        <p:spPr>
          <a:xfrm rot="10800000">
            <a:off x="3017873" y="4185516"/>
            <a:ext cx="678163" cy="71763"/>
          </a:xfrm>
          <a:prstGeom prst="curvedConnector3">
            <a:avLst>
              <a:gd name="adj1" fmla="val 50000"/>
            </a:avLst>
          </a:prstGeom>
          <a:ln w="19050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or: Curved 86">
            <a:extLst>
              <a:ext uri="{FF2B5EF4-FFF2-40B4-BE49-F238E27FC236}">
                <a16:creationId xmlns:a16="http://schemas.microsoft.com/office/drawing/2014/main" id="{5D155768-15DF-40EF-93E9-2069E8DF08B9}"/>
              </a:ext>
            </a:extLst>
          </p:cNvPr>
          <p:cNvCxnSpPr>
            <a:cxnSpLocks/>
            <a:stCxn id="10" idx="1"/>
            <a:endCxn id="12" idx="3"/>
          </p:cNvCxnSpPr>
          <p:nvPr/>
        </p:nvCxnSpPr>
        <p:spPr>
          <a:xfrm rot="10800000" flipV="1">
            <a:off x="3020605" y="2664053"/>
            <a:ext cx="646781" cy="532507"/>
          </a:xfrm>
          <a:prstGeom prst="curvedConnector3">
            <a:avLst>
              <a:gd name="adj1" fmla="val 50000"/>
            </a:avLst>
          </a:prstGeom>
          <a:ln w="19050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Rectangle 93">
            <a:extLst>
              <a:ext uri="{FF2B5EF4-FFF2-40B4-BE49-F238E27FC236}">
                <a16:creationId xmlns:a16="http://schemas.microsoft.com/office/drawing/2014/main" id="{FE3552E2-8677-4128-BF40-F31742F0EA45}"/>
              </a:ext>
            </a:extLst>
          </p:cNvPr>
          <p:cNvSpPr/>
          <p:nvPr/>
        </p:nvSpPr>
        <p:spPr>
          <a:xfrm>
            <a:off x="2159236" y="2568755"/>
            <a:ext cx="856473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TV Ads</a:t>
            </a:r>
          </a:p>
        </p:txBody>
      </p:sp>
      <p:cxnSp>
        <p:nvCxnSpPr>
          <p:cNvPr id="95" name="Connector: Curved 94">
            <a:extLst>
              <a:ext uri="{FF2B5EF4-FFF2-40B4-BE49-F238E27FC236}">
                <a16:creationId xmlns:a16="http://schemas.microsoft.com/office/drawing/2014/main" id="{A75BAB0F-6722-415D-8E77-5808973A452F}"/>
              </a:ext>
            </a:extLst>
          </p:cNvPr>
          <p:cNvCxnSpPr>
            <a:cxnSpLocks/>
            <a:stCxn id="10" idx="1"/>
          </p:cNvCxnSpPr>
          <p:nvPr/>
        </p:nvCxnSpPr>
        <p:spPr>
          <a:xfrm rot="10800000">
            <a:off x="2902873" y="2661592"/>
            <a:ext cx="764513" cy="2463"/>
          </a:xfrm>
          <a:prstGeom prst="curvedConnector3">
            <a:avLst>
              <a:gd name="adj1" fmla="val 50000"/>
            </a:avLst>
          </a:prstGeom>
          <a:ln w="19050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nector: Curved 103">
            <a:extLst>
              <a:ext uri="{FF2B5EF4-FFF2-40B4-BE49-F238E27FC236}">
                <a16:creationId xmlns:a16="http://schemas.microsoft.com/office/drawing/2014/main" id="{A2BB9C3A-0DD3-44BD-942A-1C149BA80C49}"/>
              </a:ext>
            </a:extLst>
          </p:cNvPr>
          <p:cNvCxnSpPr>
            <a:cxnSpLocks/>
            <a:stCxn id="21" idx="1"/>
            <a:endCxn id="13" idx="3"/>
          </p:cNvCxnSpPr>
          <p:nvPr/>
        </p:nvCxnSpPr>
        <p:spPr>
          <a:xfrm rot="10800000" flipV="1">
            <a:off x="4638156" y="3556410"/>
            <a:ext cx="363191" cy="700868"/>
          </a:xfrm>
          <a:prstGeom prst="curvedConnector3">
            <a:avLst>
              <a:gd name="adj1" fmla="val 50000"/>
            </a:avLst>
          </a:prstGeom>
          <a:ln w="19050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onnector: Curved 110">
            <a:extLst>
              <a:ext uri="{FF2B5EF4-FFF2-40B4-BE49-F238E27FC236}">
                <a16:creationId xmlns:a16="http://schemas.microsoft.com/office/drawing/2014/main" id="{6BC01EDB-626C-4EB6-9D7D-A17D02823A23}"/>
              </a:ext>
            </a:extLst>
          </p:cNvPr>
          <p:cNvCxnSpPr>
            <a:cxnSpLocks/>
            <a:stCxn id="39" idx="1"/>
            <a:endCxn id="67" idx="3"/>
          </p:cNvCxnSpPr>
          <p:nvPr/>
        </p:nvCxnSpPr>
        <p:spPr>
          <a:xfrm rot="10800000">
            <a:off x="4609505" y="3163761"/>
            <a:ext cx="391841" cy="743264"/>
          </a:xfrm>
          <a:prstGeom prst="curvedConnector3">
            <a:avLst>
              <a:gd name="adj1" fmla="val 50000"/>
            </a:avLst>
          </a:prstGeom>
          <a:ln w="19050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Connector: Curved 118">
            <a:extLst>
              <a:ext uri="{FF2B5EF4-FFF2-40B4-BE49-F238E27FC236}">
                <a16:creationId xmlns:a16="http://schemas.microsoft.com/office/drawing/2014/main" id="{FA0A6FCB-4AED-4BF5-9343-0EE2A476AF25}"/>
              </a:ext>
            </a:extLst>
          </p:cNvPr>
          <p:cNvCxnSpPr>
            <a:cxnSpLocks/>
            <a:stCxn id="13" idx="1"/>
            <a:endCxn id="47" idx="3"/>
          </p:cNvCxnSpPr>
          <p:nvPr/>
        </p:nvCxnSpPr>
        <p:spPr>
          <a:xfrm rot="10800000">
            <a:off x="3017873" y="3691038"/>
            <a:ext cx="678163" cy="566240"/>
          </a:xfrm>
          <a:prstGeom prst="curvedConnector3">
            <a:avLst>
              <a:gd name="adj1" fmla="val 50000"/>
            </a:avLst>
          </a:prstGeom>
          <a:ln w="19050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932747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65D9389-1357-410A-A021-9AA11942E894}"/>
              </a:ext>
            </a:extLst>
          </p:cNvPr>
          <p:cNvSpPr/>
          <p:nvPr/>
        </p:nvSpPr>
        <p:spPr>
          <a:xfrm>
            <a:off x="439649" y="243581"/>
            <a:ext cx="10001163" cy="611863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5BB7B2-D3CA-44FA-B6D9-6C82B1BCCD38}"/>
              </a:ext>
            </a:extLst>
          </p:cNvPr>
          <p:cNvSpPr txBox="1"/>
          <p:nvPr/>
        </p:nvSpPr>
        <p:spPr>
          <a:xfrm>
            <a:off x="439648" y="613309"/>
            <a:ext cx="9996778" cy="293657"/>
          </a:xfrm>
          <a:prstGeom prst="rect">
            <a:avLst/>
          </a:prstGeom>
          <a:solidFill>
            <a:srgbClr val="11334F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SUPPLY CHAIN MANAGEMENT </a:t>
            </a:r>
            <a:r>
              <a:rPr lang="ja-JP" altLang="en-US" sz="1600" dirty="0">
                <a:solidFill>
                  <a:schemeClr val="bg1"/>
                </a:solidFill>
              </a:rPr>
              <a:t>サプライチェーン・マネジメント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0DDB6BF-B944-490F-BCCB-92396F3A3CA6}"/>
              </a:ext>
            </a:extLst>
          </p:cNvPr>
          <p:cNvSpPr/>
          <p:nvPr/>
        </p:nvSpPr>
        <p:spPr>
          <a:xfrm>
            <a:off x="439648" y="6343372"/>
            <a:ext cx="5016457" cy="266657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1D71D76-1426-489A-B541-37143135A5FC}"/>
              </a:ext>
            </a:extLst>
          </p:cNvPr>
          <p:cNvSpPr/>
          <p:nvPr/>
        </p:nvSpPr>
        <p:spPr>
          <a:xfrm>
            <a:off x="5456105" y="6355788"/>
            <a:ext cx="4984708" cy="254241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4818F6A-4294-4091-9895-3653331F8F5F}"/>
              </a:ext>
            </a:extLst>
          </p:cNvPr>
          <p:cNvSpPr/>
          <p:nvPr/>
        </p:nvSpPr>
        <p:spPr>
          <a:xfrm>
            <a:off x="3799165" y="6395922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5D0401-F5FF-48B1-B404-24F694A8669D}"/>
              </a:ext>
            </a:extLst>
          </p:cNvPr>
          <p:cNvSpPr txBox="1"/>
          <p:nvPr/>
        </p:nvSpPr>
        <p:spPr>
          <a:xfrm>
            <a:off x="439650" y="261337"/>
            <a:ext cx="10001162" cy="299064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50B40431-E281-48EF-A92F-44266AB8BB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668995" cy="668995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5EAEA2C-EE40-40E9-BF9A-A7D3F376939C}"/>
              </a:ext>
            </a:extLst>
          </p:cNvPr>
          <p:cNvSpPr/>
          <p:nvPr/>
        </p:nvSpPr>
        <p:spPr>
          <a:xfrm>
            <a:off x="534261" y="1031966"/>
            <a:ext cx="1436488" cy="52207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51F304EE-8CD3-484F-BA24-9C246306E4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0585678"/>
              </p:ext>
            </p:extLst>
          </p:nvPr>
        </p:nvGraphicFramePr>
        <p:xfrm>
          <a:off x="2064564" y="1035078"/>
          <a:ext cx="8236724" cy="3104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50199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571625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1457325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1770531">
                  <a:extLst>
                    <a:ext uri="{9D8B030D-6E8A-4147-A177-3AD203B41FA5}">
                      <a16:colId xmlns:a16="http://schemas.microsoft.com/office/drawing/2014/main" val="1933992954"/>
                    </a:ext>
                  </a:extLst>
                </a:gridCol>
                <a:gridCol w="1687044">
                  <a:extLst>
                    <a:ext uri="{9D8B030D-6E8A-4147-A177-3AD203B41FA5}">
                      <a16:colId xmlns:a16="http://schemas.microsoft.com/office/drawing/2014/main" val="2957481507"/>
                    </a:ext>
                  </a:extLst>
                </a:gridCol>
              </a:tblGrid>
              <a:tr h="31049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Supply Chain Status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SIMULATION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BOM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4601926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A95C20-EA11-4F6B-98C3-001456C54A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Multi-dimension analysis</a:t>
            </a:r>
          </a:p>
          <a:p>
            <a:r>
              <a:rPr lang="en-US" dirty="0"/>
              <a:t>Alert</a:t>
            </a:r>
          </a:p>
          <a:p>
            <a:r>
              <a:rPr lang="en-US" dirty="0"/>
              <a:t>Regular Report</a:t>
            </a:r>
          </a:p>
          <a:p>
            <a:r>
              <a:rPr lang="en-US" dirty="0"/>
              <a:t>Transaction Analysis</a:t>
            </a:r>
          </a:p>
          <a:p>
            <a:r>
              <a:rPr lang="en-US" dirty="0"/>
              <a:t>Statistical Analysis</a:t>
            </a:r>
          </a:p>
          <a:p>
            <a:r>
              <a:rPr lang="en-US" dirty="0"/>
              <a:t>Dossier library (</a:t>
            </a:r>
            <a:r>
              <a:rPr lang="en-US" dirty="0" err="1"/>
              <a:t>Microstrategy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5981460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D5F60BAB-2B6C-48F7-A2BB-352093B8FFF1}"/>
              </a:ext>
            </a:extLst>
          </p:cNvPr>
          <p:cNvSpPr/>
          <p:nvPr/>
        </p:nvSpPr>
        <p:spPr>
          <a:xfrm>
            <a:off x="1055077" y="2804746"/>
            <a:ext cx="2848708" cy="1248508"/>
          </a:xfrm>
          <a:prstGeom prst="rect">
            <a:avLst/>
          </a:prstGeom>
          <a:solidFill>
            <a:srgbClr val="00C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A79BC59-6ED1-49F9-8035-316455C4BBC0}"/>
              </a:ext>
            </a:extLst>
          </p:cNvPr>
          <p:cNvSpPr/>
          <p:nvPr/>
        </p:nvSpPr>
        <p:spPr>
          <a:xfrm>
            <a:off x="1071528" y="2804746"/>
            <a:ext cx="2832256" cy="898332"/>
          </a:xfrm>
          <a:prstGeom prst="rect">
            <a:avLst/>
          </a:prstGeom>
          <a:solidFill>
            <a:srgbClr val="C8E3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FEB2015-7001-4292-A3FE-0C57BEED4D42}"/>
              </a:ext>
            </a:extLst>
          </p:cNvPr>
          <p:cNvSpPr/>
          <p:nvPr/>
        </p:nvSpPr>
        <p:spPr>
          <a:xfrm>
            <a:off x="1055077" y="808892"/>
            <a:ext cx="2848708" cy="1248508"/>
          </a:xfrm>
          <a:prstGeom prst="rect">
            <a:avLst/>
          </a:prstGeom>
          <a:solidFill>
            <a:srgbClr val="00B9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8EF2CE5-1F25-4739-8A20-2445368EDA04}"/>
              </a:ext>
            </a:extLst>
          </p:cNvPr>
          <p:cNvSpPr/>
          <p:nvPr/>
        </p:nvSpPr>
        <p:spPr>
          <a:xfrm>
            <a:off x="4671647" y="808892"/>
            <a:ext cx="2848708" cy="1248508"/>
          </a:xfrm>
          <a:prstGeom prst="rect">
            <a:avLst/>
          </a:prstGeom>
          <a:solidFill>
            <a:srgbClr val="8FAA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B99A747-99D4-4AD4-997B-34324DA504C5}"/>
              </a:ext>
            </a:extLst>
          </p:cNvPr>
          <p:cNvSpPr/>
          <p:nvPr/>
        </p:nvSpPr>
        <p:spPr>
          <a:xfrm>
            <a:off x="4671647" y="2804746"/>
            <a:ext cx="2848708" cy="124850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9D0C765E-8922-4083-8A11-F3359E8A708F}"/>
              </a:ext>
            </a:extLst>
          </p:cNvPr>
          <p:cNvSpPr/>
          <p:nvPr/>
        </p:nvSpPr>
        <p:spPr>
          <a:xfrm>
            <a:off x="1055076" y="5104501"/>
            <a:ext cx="2848708" cy="1248508"/>
          </a:xfrm>
          <a:prstGeom prst="rect">
            <a:avLst/>
          </a:prstGeom>
          <a:solidFill>
            <a:srgbClr val="00C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2D45C317-3437-4AFA-81CA-58CBC8BE1BBE}"/>
              </a:ext>
            </a:extLst>
          </p:cNvPr>
          <p:cNvSpPr/>
          <p:nvPr/>
        </p:nvSpPr>
        <p:spPr>
          <a:xfrm>
            <a:off x="4671647" y="5104501"/>
            <a:ext cx="2848708" cy="1248508"/>
          </a:xfrm>
          <a:prstGeom prst="rect">
            <a:avLst/>
          </a:prstGeom>
          <a:solidFill>
            <a:srgbClr val="C8E3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FE2660D-2477-4950-B18B-349C67B02B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9504" y="0"/>
            <a:ext cx="1682496" cy="6858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C7C138C-165E-435E-B409-D4A095B36D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9379" y="908487"/>
            <a:ext cx="2127688" cy="114891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0BDBA95-B171-47E7-AC13-96C1B8C4319B}"/>
              </a:ext>
            </a:extLst>
          </p:cNvPr>
          <p:cNvSpPr txBox="1"/>
          <p:nvPr/>
        </p:nvSpPr>
        <p:spPr>
          <a:xfrm>
            <a:off x="5215002" y="1112467"/>
            <a:ext cx="175383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i="0" dirty="0">
                <a:solidFill>
                  <a:schemeClr val="accent1">
                    <a:lumMod val="75000"/>
                  </a:schemeClr>
                </a:solidFill>
                <a:latin typeface="Impact" panose="020B080603090205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Python </a:t>
            </a:r>
          </a:p>
          <a:p>
            <a:pPr algn="ctr"/>
            <a:r>
              <a:rPr lang="en-US" sz="2000" i="0" dirty="0">
                <a:solidFill>
                  <a:schemeClr val="accent1">
                    <a:lumMod val="75000"/>
                  </a:schemeClr>
                </a:solidFill>
                <a:latin typeface="Impact" panose="020B080603090205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Environment</a:t>
            </a:r>
            <a:endParaRPr lang="en-US" sz="2000" dirty="0">
              <a:solidFill>
                <a:schemeClr val="accent1">
                  <a:lumMod val="75000"/>
                </a:schemeClr>
              </a:solidFill>
              <a:latin typeface="Impact" panose="020B0806030902050204" pitchFamily="34" charset="0"/>
              <a:ea typeface="Segoe UI Black" panose="020B0A02040204020203" pitchFamily="34" charset="0"/>
              <a:cs typeface="Arial" panose="020B0604020202020204" pitchFamily="34" charset="0"/>
            </a:endParaRPr>
          </a:p>
        </p:txBody>
      </p:sp>
      <p:pic>
        <p:nvPicPr>
          <p:cNvPr id="23" name="グラフィックス 10">
            <a:extLst>
              <a:ext uri="{FF2B5EF4-FFF2-40B4-BE49-F238E27FC236}">
                <a16:creationId xmlns:a16="http://schemas.microsoft.com/office/drawing/2014/main" id="{7978BB57-8DB2-4093-9981-AC56D9BF77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91611" y="908486"/>
            <a:ext cx="438144" cy="489963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4FD153C7-438D-49FF-885D-D57A53C1B6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82" t="26697" r="38110" b="44407"/>
          <a:stretch/>
        </p:blipFill>
        <p:spPr bwMode="auto">
          <a:xfrm>
            <a:off x="1055075" y="808891"/>
            <a:ext cx="2848709" cy="1248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8523D75-3093-4380-BEE8-841D294C9242}"/>
              </a:ext>
            </a:extLst>
          </p:cNvPr>
          <p:cNvSpPr txBox="1"/>
          <p:nvPr/>
        </p:nvSpPr>
        <p:spPr>
          <a:xfrm>
            <a:off x="1698684" y="1104078"/>
            <a:ext cx="159439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i="0" dirty="0">
                <a:solidFill>
                  <a:schemeClr val="accent1">
                    <a:lumMod val="75000"/>
                  </a:schemeClr>
                </a:solidFill>
                <a:latin typeface="Impact" panose="020B080603090205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Python </a:t>
            </a:r>
          </a:p>
          <a:p>
            <a:pPr algn="ctr"/>
            <a:r>
              <a:rPr lang="en-US" sz="2000" i="0" dirty="0">
                <a:solidFill>
                  <a:schemeClr val="accent1">
                    <a:lumMod val="75000"/>
                  </a:schemeClr>
                </a:solidFill>
                <a:latin typeface="Impact" panose="020B080603090205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Clean Code</a:t>
            </a:r>
            <a:endParaRPr lang="en-US" sz="2000" dirty="0">
              <a:solidFill>
                <a:schemeClr val="accent1">
                  <a:lumMod val="75000"/>
                </a:schemeClr>
              </a:solidFill>
              <a:latin typeface="Impact" panose="020B0806030902050204" pitchFamily="34" charset="0"/>
              <a:ea typeface="Segoe UI Black" panose="020B0A02040204020203" pitchFamily="34" charset="0"/>
              <a:cs typeface="Arial" panose="020B0604020202020204" pitchFamily="34" charset="0"/>
            </a:endParaRPr>
          </a:p>
        </p:txBody>
      </p:sp>
      <p:pic>
        <p:nvPicPr>
          <p:cNvPr id="5" name="グラフィックス 10">
            <a:extLst>
              <a:ext uri="{FF2B5EF4-FFF2-40B4-BE49-F238E27FC236}">
                <a16:creationId xmlns:a16="http://schemas.microsoft.com/office/drawing/2014/main" id="{AD94CE6D-E98F-4024-AF02-B50D31C210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75852" y="972214"/>
            <a:ext cx="438144" cy="489963"/>
          </a:xfrm>
          <a:prstGeom prst="rect">
            <a:avLst/>
          </a:prstGeom>
        </p:spPr>
      </p:pic>
      <p:pic>
        <p:nvPicPr>
          <p:cNvPr id="18" name="図 17">
            <a:extLst>
              <a:ext uri="{FF2B5EF4-FFF2-40B4-BE49-F238E27FC236}">
                <a16:creationId xmlns:a16="http://schemas.microsoft.com/office/drawing/2014/main" id="{910E1239-1238-4D51-B3CF-82EB43D84DFA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400000"/>
                    </a14:imgEffect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02527" y="2957047"/>
            <a:ext cx="684924" cy="1027386"/>
          </a:xfrm>
          <a:prstGeom prst="rect">
            <a:avLst/>
          </a:prstGeom>
        </p:spPr>
      </p:pic>
      <p:pic>
        <p:nvPicPr>
          <p:cNvPr id="20" name="図 18">
            <a:extLst>
              <a:ext uri="{FF2B5EF4-FFF2-40B4-BE49-F238E27FC236}">
                <a16:creationId xmlns:a16="http://schemas.microsoft.com/office/drawing/2014/main" id="{BC14DAED-168C-4A73-A87C-2CC94029F0EB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84735" y="3051541"/>
            <a:ext cx="569518" cy="932892"/>
          </a:xfrm>
          <a:prstGeom prst="rect">
            <a:avLst/>
          </a:prstGeom>
        </p:spPr>
      </p:pic>
      <p:pic>
        <p:nvPicPr>
          <p:cNvPr id="21" name="図 19">
            <a:extLst>
              <a:ext uri="{FF2B5EF4-FFF2-40B4-BE49-F238E27FC236}">
                <a16:creationId xmlns:a16="http://schemas.microsoft.com/office/drawing/2014/main" id="{D3548A27-9AD9-4D16-B6F2-B25C9102E9E0}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23326" y="2957046"/>
            <a:ext cx="595712" cy="1027387"/>
          </a:xfrm>
          <a:prstGeom prst="rect">
            <a:avLst/>
          </a:prstGeom>
        </p:spPr>
      </p:pic>
      <p:pic>
        <p:nvPicPr>
          <p:cNvPr id="22" name="図 20">
            <a:extLst>
              <a:ext uri="{FF2B5EF4-FFF2-40B4-BE49-F238E27FC236}">
                <a16:creationId xmlns:a16="http://schemas.microsoft.com/office/drawing/2014/main" id="{D54F0173-6E40-4AF7-A2CD-FCB842271F52}"/>
              </a:ext>
            </a:extLst>
          </p:cNvPr>
          <p:cNvPicPr>
            <a:picLocks noChangeAspect="1"/>
          </p:cNvPicPr>
          <p:nvPr/>
        </p:nvPicPr>
        <p:blipFill>
          <a:blip r:embed="rId1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62007" y="3297754"/>
            <a:ext cx="559758" cy="686679"/>
          </a:xfrm>
          <a:prstGeom prst="rect">
            <a:avLst/>
          </a:prstGeom>
        </p:spPr>
      </p:pic>
      <p:pic>
        <p:nvPicPr>
          <p:cNvPr id="24" name="図 20">
            <a:extLst>
              <a:ext uri="{FF2B5EF4-FFF2-40B4-BE49-F238E27FC236}">
                <a16:creationId xmlns:a16="http://schemas.microsoft.com/office/drawing/2014/main" id="{B33F5C84-11F5-4CA1-9BC2-EFE831AD1BBA}"/>
              </a:ext>
            </a:extLst>
          </p:cNvPr>
          <p:cNvPicPr>
            <a:picLocks noChangeAspect="1"/>
          </p:cNvPicPr>
          <p:nvPr/>
        </p:nvPicPr>
        <p:blipFill>
          <a:blip r:embed="rId1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61455" y="3297754"/>
            <a:ext cx="559758" cy="686679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5A80BA7E-55CA-4608-8F5B-B003F1819D6B}"/>
              </a:ext>
            </a:extLst>
          </p:cNvPr>
          <p:cNvSpPr txBox="1"/>
          <p:nvPr/>
        </p:nvSpPr>
        <p:spPr>
          <a:xfrm>
            <a:off x="1748073" y="2995192"/>
            <a:ext cx="159439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i="0" dirty="0">
                <a:solidFill>
                  <a:schemeClr val="accent1">
                    <a:lumMod val="50000"/>
                  </a:schemeClr>
                </a:solidFill>
                <a:latin typeface="Impact" panose="020B080603090205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Object</a:t>
            </a:r>
          </a:p>
          <a:p>
            <a:pPr algn="ctr"/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Impact" panose="020B080603090205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Detection</a:t>
            </a:r>
          </a:p>
        </p:txBody>
      </p:sp>
      <p:pic>
        <p:nvPicPr>
          <p:cNvPr id="89" name="Picture 88">
            <a:extLst>
              <a:ext uri="{FF2B5EF4-FFF2-40B4-BE49-F238E27FC236}">
                <a16:creationId xmlns:a16="http://schemas.microsoft.com/office/drawing/2014/main" id="{B828FB34-C2DE-4F9F-8765-8AFEF3B86ABD}"/>
              </a:ext>
            </a:extLst>
          </p:cNvPr>
          <p:cNvPicPr>
            <a:picLocks noChangeAspect="1"/>
          </p:cNvPicPr>
          <p:nvPr/>
        </p:nvPicPr>
        <p:blipFill>
          <a:blip r:embed="rId15">
            <a:lum bright="70000" contrast="-70000"/>
          </a:blip>
          <a:stretch>
            <a:fillRect/>
          </a:stretch>
        </p:blipFill>
        <p:spPr>
          <a:xfrm>
            <a:off x="4669412" y="2804106"/>
            <a:ext cx="2853175" cy="1249788"/>
          </a:xfrm>
          <a:prstGeom prst="rect">
            <a:avLst/>
          </a:prstGeom>
        </p:spPr>
      </p:pic>
      <p:sp>
        <p:nvSpPr>
          <p:cNvPr id="90" name="TextBox 89">
            <a:extLst>
              <a:ext uri="{FF2B5EF4-FFF2-40B4-BE49-F238E27FC236}">
                <a16:creationId xmlns:a16="http://schemas.microsoft.com/office/drawing/2014/main" id="{730D0276-BFBB-4381-A9EA-721DB0346B7B}"/>
              </a:ext>
            </a:extLst>
          </p:cNvPr>
          <p:cNvSpPr txBox="1"/>
          <p:nvPr/>
        </p:nvSpPr>
        <p:spPr>
          <a:xfrm>
            <a:off x="4853049" y="2946033"/>
            <a:ext cx="2477741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i="0" dirty="0">
                <a:solidFill>
                  <a:schemeClr val="accent1">
                    <a:lumMod val="50000"/>
                  </a:schemeClr>
                </a:solidFill>
                <a:latin typeface="Impact" panose="020B080603090205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Similarity &amp; </a:t>
            </a:r>
          </a:p>
          <a:p>
            <a:pPr algn="ctr"/>
            <a:r>
              <a:rPr lang="en-US" sz="2000" i="0" dirty="0">
                <a:solidFill>
                  <a:schemeClr val="accent1">
                    <a:lumMod val="50000"/>
                  </a:schemeClr>
                </a:solidFill>
                <a:latin typeface="Impact" panose="020B080603090205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Distance </a:t>
            </a:r>
          </a:p>
          <a:p>
            <a:pPr algn="ctr"/>
            <a:r>
              <a:rPr lang="en-US" sz="2000" i="0" dirty="0">
                <a:solidFill>
                  <a:schemeClr val="accent1">
                    <a:lumMod val="50000"/>
                  </a:schemeClr>
                </a:solidFill>
                <a:latin typeface="Impact" panose="020B080603090205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Algorithms</a:t>
            </a:r>
            <a:endParaRPr lang="en-US" sz="2000" dirty="0">
              <a:solidFill>
                <a:schemeClr val="accent1">
                  <a:lumMod val="50000"/>
                </a:schemeClr>
              </a:solidFill>
              <a:latin typeface="Impact" panose="020B0806030902050204" pitchFamily="34" charset="0"/>
              <a:ea typeface="Segoe UI Black" panose="020B0A02040204020203" pitchFamily="34" charset="0"/>
              <a:cs typeface="Arial" panose="020B0604020202020204" pitchFamily="34" charset="0"/>
            </a:endParaRPr>
          </a:p>
        </p:txBody>
      </p:sp>
      <p:pic>
        <p:nvPicPr>
          <p:cNvPr id="91" name="Picture 2">
            <a:extLst>
              <a:ext uri="{FF2B5EF4-FFF2-40B4-BE49-F238E27FC236}">
                <a16:creationId xmlns:a16="http://schemas.microsoft.com/office/drawing/2014/main" id="{B00F3F13-2E6A-49D8-AE04-9EA66E0E2E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0962" y="5175771"/>
            <a:ext cx="755392" cy="218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A0DFF51B-CE58-4DF4-8D32-AC883832E0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7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54" b="19729"/>
          <a:stretch/>
        </p:blipFill>
        <p:spPr bwMode="auto">
          <a:xfrm>
            <a:off x="1708206" y="5250311"/>
            <a:ext cx="1660305" cy="938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TextBox 91">
            <a:extLst>
              <a:ext uri="{FF2B5EF4-FFF2-40B4-BE49-F238E27FC236}">
                <a16:creationId xmlns:a16="http://schemas.microsoft.com/office/drawing/2014/main" id="{827F808C-3A04-40F0-AFCD-EDE0CC048B89}"/>
              </a:ext>
            </a:extLst>
          </p:cNvPr>
          <p:cNvSpPr txBox="1"/>
          <p:nvPr/>
        </p:nvSpPr>
        <p:spPr>
          <a:xfrm>
            <a:off x="1442671" y="5449610"/>
            <a:ext cx="212214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i="0" dirty="0">
                <a:solidFill>
                  <a:srgbClr val="2F5597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Azure Fundamentals	</a:t>
            </a:r>
            <a:endParaRPr lang="en-US" sz="2000" dirty="0">
              <a:solidFill>
                <a:srgbClr val="2F5597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Arial" panose="020B0604020202020204" pitchFamily="34" charset="0"/>
            </a:endParaRPr>
          </a:p>
        </p:txBody>
      </p:sp>
      <p:pic>
        <p:nvPicPr>
          <p:cNvPr id="100" name="Picture 99">
            <a:extLst>
              <a:ext uri="{FF2B5EF4-FFF2-40B4-BE49-F238E27FC236}">
                <a16:creationId xmlns:a16="http://schemas.microsoft.com/office/drawing/2014/main" id="{3737DA85-240A-4588-8D73-C7EDED2BC25D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b="34690"/>
          <a:stretch/>
        </p:blipFill>
        <p:spPr>
          <a:xfrm>
            <a:off x="5376790" y="5265411"/>
            <a:ext cx="1613239" cy="1087597"/>
          </a:xfrm>
          <a:prstGeom prst="rect">
            <a:avLst/>
          </a:prstGeom>
        </p:spPr>
      </p:pic>
      <p:sp>
        <p:nvSpPr>
          <p:cNvPr id="101" name="TextBox 100">
            <a:extLst>
              <a:ext uri="{FF2B5EF4-FFF2-40B4-BE49-F238E27FC236}">
                <a16:creationId xmlns:a16="http://schemas.microsoft.com/office/drawing/2014/main" id="{BC38C893-561C-4889-B832-2B0BAFBA24CA}"/>
              </a:ext>
            </a:extLst>
          </p:cNvPr>
          <p:cNvSpPr txBox="1"/>
          <p:nvPr/>
        </p:nvSpPr>
        <p:spPr>
          <a:xfrm>
            <a:off x="5031973" y="5209014"/>
            <a:ext cx="217572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i="0" dirty="0">
                <a:solidFill>
                  <a:srgbClr val="31475E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TensorFlow Developer Certificate</a:t>
            </a:r>
            <a:endParaRPr lang="en-US" sz="2000" dirty="0">
              <a:solidFill>
                <a:srgbClr val="31475E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Arial" panose="020B0604020202020204" pitchFamily="34" charset="0"/>
            </a:endParaRP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FF7C0B71-FF2A-4628-8780-648E6F7EA540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729504" y="5158231"/>
            <a:ext cx="387768" cy="285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37528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43D282D-6B06-4265-9CBF-60B46AF81F50}"/>
              </a:ext>
            </a:extLst>
          </p:cNvPr>
          <p:cNvSpPr/>
          <p:nvPr/>
        </p:nvSpPr>
        <p:spPr>
          <a:xfrm>
            <a:off x="4671646" y="818103"/>
            <a:ext cx="2848708" cy="1248508"/>
          </a:xfrm>
          <a:prstGeom prst="rect">
            <a:avLst/>
          </a:prstGeom>
          <a:solidFill>
            <a:srgbClr val="3147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5D6ADE5-951F-4203-8EE1-A6FCA1655E0C}"/>
              </a:ext>
            </a:extLst>
          </p:cNvPr>
          <p:cNvSpPr/>
          <p:nvPr/>
        </p:nvSpPr>
        <p:spPr>
          <a:xfrm>
            <a:off x="1055077" y="808892"/>
            <a:ext cx="2848708" cy="1248508"/>
          </a:xfrm>
          <a:prstGeom prst="rect">
            <a:avLst/>
          </a:prstGeom>
          <a:solidFill>
            <a:srgbClr val="4582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572E20D0-828C-43D0-92F9-2DEA9C7E4B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82" t="26697" r="38110" b="44407"/>
          <a:stretch/>
        </p:blipFill>
        <p:spPr bwMode="auto">
          <a:xfrm>
            <a:off x="1055076" y="808890"/>
            <a:ext cx="2848709" cy="1248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D7A2854-B623-4694-ABBF-5A20FA874319}"/>
              </a:ext>
            </a:extLst>
          </p:cNvPr>
          <p:cNvSpPr txBox="1"/>
          <p:nvPr/>
        </p:nvSpPr>
        <p:spPr>
          <a:xfrm>
            <a:off x="1618964" y="934526"/>
            <a:ext cx="175383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i="0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Python </a:t>
            </a:r>
          </a:p>
          <a:p>
            <a:pPr algn="ctr"/>
            <a:r>
              <a:rPr lang="en-US" sz="2000" i="0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Logging</a:t>
            </a:r>
          </a:p>
          <a:p>
            <a:pPr algn="ctr"/>
            <a:r>
              <a:rPr lang="en-US" sz="2000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Best Practices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0935CAB-A2CD-4E3C-BD65-5E86B1347D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09504" y="0"/>
            <a:ext cx="1682496" cy="6858000"/>
          </a:xfrm>
          <a:prstGeom prst="rect">
            <a:avLst/>
          </a:prstGeom>
        </p:spPr>
      </p:pic>
      <p:pic>
        <p:nvPicPr>
          <p:cNvPr id="2" name="グラフィックス 10">
            <a:extLst>
              <a:ext uri="{FF2B5EF4-FFF2-40B4-BE49-F238E27FC236}">
                <a16:creationId xmlns:a16="http://schemas.microsoft.com/office/drawing/2014/main" id="{59A674BC-D2B4-4A47-B7AF-BEC78FC910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75852" y="972214"/>
            <a:ext cx="438144" cy="48996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B148B2B-699E-4033-B60F-86F02AA15612}"/>
              </a:ext>
            </a:extLst>
          </p:cNvPr>
          <p:cNvSpPr txBox="1"/>
          <p:nvPr/>
        </p:nvSpPr>
        <p:spPr>
          <a:xfrm>
            <a:off x="5117675" y="2159638"/>
            <a:ext cx="23491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http://gg.gg/lw5fr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6BB404F-0417-41DD-A5E5-547E214BC09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28467"/>
          <a:stretch/>
        </p:blipFill>
        <p:spPr>
          <a:xfrm>
            <a:off x="4671646" y="818102"/>
            <a:ext cx="2848708" cy="12485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1C277FD-5048-402E-BE36-C62B9A0D984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8507" y="911130"/>
            <a:ext cx="299024" cy="29902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D70A4E1-699A-4470-8353-B90D0827318F}"/>
              </a:ext>
            </a:extLst>
          </p:cNvPr>
          <p:cNvSpPr txBox="1"/>
          <p:nvPr/>
        </p:nvSpPr>
        <p:spPr>
          <a:xfrm>
            <a:off x="5437158" y="934523"/>
            <a:ext cx="1317684" cy="1015663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square">
            <a:spAutoFit/>
          </a:bodyPr>
          <a:lstStyle/>
          <a:p>
            <a:pPr algn="ctr"/>
            <a:r>
              <a:rPr lang="en-US" sz="2000" i="0" dirty="0">
                <a:solidFill>
                  <a:srgbClr val="31475E"/>
                </a:solidFill>
                <a:latin typeface="Impact" panose="020B080603090205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Facebook Embodied </a:t>
            </a:r>
            <a:r>
              <a:rPr lang="en-US" sz="2000" dirty="0">
                <a:solidFill>
                  <a:srgbClr val="31475E"/>
                </a:solidFill>
                <a:latin typeface="Impact" panose="020B080603090205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A</a:t>
            </a:r>
            <a:r>
              <a:rPr lang="en-US" sz="2000" i="0" dirty="0">
                <a:solidFill>
                  <a:srgbClr val="31475E"/>
                </a:solidFill>
                <a:latin typeface="Impact" panose="020B080603090205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gent</a:t>
            </a:r>
            <a:endParaRPr lang="en-US" sz="2000" dirty="0">
              <a:solidFill>
                <a:srgbClr val="31475E"/>
              </a:solidFill>
              <a:latin typeface="Impact" panose="020B0806030902050204" pitchFamily="34" charset="0"/>
              <a:ea typeface="Segoe UI Black" panose="020B0A02040204020203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53570257-5F61-4FBF-B739-A34D94685118}"/>
              </a:ext>
            </a:extLst>
          </p:cNvPr>
          <p:cNvSpPr/>
          <p:nvPr/>
        </p:nvSpPr>
        <p:spPr>
          <a:xfrm>
            <a:off x="1055077" y="2804747"/>
            <a:ext cx="2848708" cy="1248508"/>
          </a:xfrm>
          <a:prstGeom prst="rect">
            <a:avLst/>
          </a:prstGeom>
          <a:solidFill>
            <a:srgbClr val="04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5" name="図 24">
            <a:extLst>
              <a:ext uri="{FF2B5EF4-FFF2-40B4-BE49-F238E27FC236}">
                <a16:creationId xmlns:a16="http://schemas.microsoft.com/office/drawing/2014/main" id="{FC4A379A-F4DC-4A30-8512-C3B7A99A3B8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4224" b="28822"/>
          <a:stretch/>
        </p:blipFill>
        <p:spPr>
          <a:xfrm>
            <a:off x="1055076" y="3464941"/>
            <a:ext cx="734191" cy="581201"/>
          </a:xfrm>
          <a:prstGeom prst="rect">
            <a:avLst/>
          </a:prstGeom>
        </p:spPr>
      </p:pic>
      <p:pic>
        <p:nvPicPr>
          <p:cNvPr id="27" name="図 26">
            <a:extLst>
              <a:ext uri="{FF2B5EF4-FFF2-40B4-BE49-F238E27FC236}">
                <a16:creationId xmlns:a16="http://schemas.microsoft.com/office/drawing/2014/main" id="{2830705A-0A87-49BE-B43E-CBEDC90AE7B4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17229" r="30386" b="72525"/>
          <a:stretch/>
        </p:blipFill>
        <p:spPr>
          <a:xfrm>
            <a:off x="1694639" y="3108574"/>
            <a:ext cx="1753837" cy="944681"/>
          </a:xfrm>
          <a:prstGeom prst="rect">
            <a:avLst/>
          </a:prstGeom>
        </p:spPr>
      </p:pic>
      <p:pic>
        <p:nvPicPr>
          <p:cNvPr id="29" name="図 28">
            <a:extLst>
              <a:ext uri="{FF2B5EF4-FFF2-40B4-BE49-F238E27FC236}">
                <a16:creationId xmlns:a16="http://schemas.microsoft.com/office/drawing/2014/main" id="{94B36321-B2A3-495A-AF23-7FE7D1CAB106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 l="9034" t="28627" r="28858" b="4811"/>
          <a:stretch/>
        </p:blipFill>
        <p:spPr>
          <a:xfrm>
            <a:off x="2807492" y="2804746"/>
            <a:ext cx="1096293" cy="1070968"/>
          </a:xfrm>
          <a:prstGeom prst="rect">
            <a:avLst/>
          </a:prstGeom>
        </p:spPr>
      </p:pic>
      <p:pic>
        <p:nvPicPr>
          <p:cNvPr id="13" name="グラフィックス 10">
            <a:extLst>
              <a:ext uri="{FF2B5EF4-FFF2-40B4-BE49-F238E27FC236}">
                <a16:creationId xmlns:a16="http://schemas.microsoft.com/office/drawing/2014/main" id="{EDC665CF-36D8-412E-A824-1E97FFC409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11256" y="2939037"/>
            <a:ext cx="438144" cy="489963"/>
          </a:xfrm>
          <a:prstGeom prst="rect">
            <a:avLst/>
          </a:prstGeom>
        </p:spPr>
      </p:pic>
      <p:sp>
        <p:nvSpPr>
          <p:cNvPr id="9" name="TextBox 6">
            <a:extLst>
              <a:ext uri="{FF2B5EF4-FFF2-40B4-BE49-F238E27FC236}">
                <a16:creationId xmlns:a16="http://schemas.microsoft.com/office/drawing/2014/main" id="{18528FBD-CCC8-4293-954F-04902D8C4C35}"/>
              </a:ext>
            </a:extLst>
          </p:cNvPr>
          <p:cNvSpPr txBox="1"/>
          <p:nvPr/>
        </p:nvSpPr>
        <p:spPr>
          <a:xfrm>
            <a:off x="1618964" y="3102909"/>
            <a:ext cx="175383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i="0" dirty="0">
                <a:solidFill>
                  <a:srgbClr val="31475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Survival</a:t>
            </a:r>
          </a:p>
          <a:p>
            <a:pPr algn="ctr"/>
            <a:r>
              <a:rPr lang="en-US" sz="2000" dirty="0">
                <a:solidFill>
                  <a:srgbClr val="31475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Analysis</a:t>
            </a:r>
          </a:p>
        </p:txBody>
      </p:sp>
      <p:pic>
        <p:nvPicPr>
          <p:cNvPr id="37" name="図 36">
            <a:extLst>
              <a:ext uri="{FF2B5EF4-FFF2-40B4-BE49-F238E27FC236}">
                <a16:creationId xmlns:a16="http://schemas.microsoft.com/office/drawing/2014/main" id="{83E2CB49-1211-4CD7-AE28-6981C1CF45AF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17229" r="30386" b="72525"/>
          <a:stretch/>
        </p:blipFill>
        <p:spPr>
          <a:xfrm flipV="1">
            <a:off x="1484713" y="2804746"/>
            <a:ext cx="952594" cy="513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40278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66507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3" name="Group 232">
            <a:extLst>
              <a:ext uri="{FF2B5EF4-FFF2-40B4-BE49-F238E27FC236}">
                <a16:creationId xmlns:a16="http://schemas.microsoft.com/office/drawing/2014/main" id="{0C488123-20FE-40FC-9E67-A71C9441FF7D}"/>
              </a:ext>
            </a:extLst>
          </p:cNvPr>
          <p:cNvGrpSpPr/>
          <p:nvPr/>
        </p:nvGrpSpPr>
        <p:grpSpPr>
          <a:xfrm>
            <a:off x="4904470" y="5339717"/>
            <a:ext cx="1191530" cy="792041"/>
            <a:chOff x="10236573" y="5238518"/>
            <a:chExt cx="1191530" cy="792041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86C4957-05F3-4DDE-8E56-93958413FCDD}"/>
                </a:ext>
              </a:extLst>
            </p:cNvPr>
            <p:cNvSpPr/>
            <p:nvPr/>
          </p:nvSpPr>
          <p:spPr>
            <a:xfrm rot="2376938">
              <a:off x="10929141" y="5929525"/>
              <a:ext cx="498962" cy="101034"/>
            </a:xfrm>
            <a:prstGeom prst="rect">
              <a:avLst/>
            </a:prstGeom>
            <a:solidFill>
              <a:srgbClr val="0790DC"/>
            </a:solidFill>
            <a:ln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0267216B-8431-42C6-AEA0-337F60BFCCB6}"/>
                </a:ext>
              </a:extLst>
            </p:cNvPr>
            <p:cNvSpPr/>
            <p:nvPr/>
          </p:nvSpPr>
          <p:spPr>
            <a:xfrm>
              <a:off x="10236573" y="5238518"/>
              <a:ext cx="834190" cy="753979"/>
            </a:xfrm>
            <a:prstGeom prst="ellipse">
              <a:avLst/>
            </a:prstGeom>
            <a:noFill/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20A334B3-3A43-4C79-BC29-26E0FD3C2888}"/>
              </a:ext>
            </a:extLst>
          </p:cNvPr>
          <p:cNvGrpSpPr/>
          <p:nvPr/>
        </p:nvGrpSpPr>
        <p:grpSpPr>
          <a:xfrm>
            <a:off x="601757" y="2449799"/>
            <a:ext cx="1862074" cy="2073322"/>
            <a:chOff x="5735042" y="3847540"/>
            <a:chExt cx="1862074" cy="2073322"/>
          </a:xfrm>
        </p:grpSpPr>
        <p:sp>
          <p:nvSpPr>
            <p:cNvPr id="88" name="Hexagon 87">
              <a:extLst>
                <a:ext uri="{FF2B5EF4-FFF2-40B4-BE49-F238E27FC236}">
                  <a16:creationId xmlns:a16="http://schemas.microsoft.com/office/drawing/2014/main" id="{D17051E7-6CC8-43C8-807F-2190F6F72C66}"/>
                </a:ext>
              </a:extLst>
            </p:cNvPr>
            <p:cNvSpPr/>
            <p:nvPr/>
          </p:nvSpPr>
          <p:spPr>
            <a:xfrm rot="16200000">
              <a:off x="5773176" y="4071870"/>
              <a:ext cx="1822862" cy="1582034"/>
            </a:xfrm>
            <a:prstGeom prst="hexagon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E534768A-598C-4DFB-879D-F81C7FB68DEB}"/>
                </a:ext>
              </a:extLst>
            </p:cNvPr>
            <p:cNvSpPr/>
            <p:nvPr/>
          </p:nvSpPr>
          <p:spPr>
            <a:xfrm>
              <a:off x="7250249" y="4126537"/>
              <a:ext cx="346867" cy="346867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BD331306-FE6A-414C-BDE8-08A8C10D198E}"/>
                </a:ext>
              </a:extLst>
            </p:cNvPr>
            <p:cNvSpPr/>
            <p:nvPr/>
          </p:nvSpPr>
          <p:spPr>
            <a:xfrm>
              <a:off x="6645641" y="4433579"/>
              <a:ext cx="689810" cy="208547"/>
            </a:xfrm>
            <a:custGeom>
              <a:avLst/>
              <a:gdLst>
                <a:gd name="connsiteX0" fmla="*/ 0 w 689810"/>
                <a:gd name="connsiteY0" fmla="*/ 208547 h 208547"/>
                <a:gd name="connsiteX1" fmla="*/ 481263 w 689810"/>
                <a:gd name="connsiteY1" fmla="*/ 208547 h 208547"/>
                <a:gd name="connsiteX2" fmla="*/ 689810 w 689810"/>
                <a:gd name="connsiteY2" fmla="*/ 0 h 208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89810" h="208547">
                  <a:moveTo>
                    <a:pt x="0" y="208547"/>
                  </a:moveTo>
                  <a:lnTo>
                    <a:pt x="481263" y="208547"/>
                  </a:lnTo>
                  <a:lnTo>
                    <a:pt x="689810" y="0"/>
                  </a:lnTo>
                </a:path>
              </a:pathLst>
            </a:custGeom>
            <a:noFill/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8DC34A56-4DE8-492A-B815-91280FA73CBD}"/>
                </a:ext>
              </a:extLst>
            </p:cNvPr>
            <p:cNvSpPr/>
            <p:nvPr/>
          </p:nvSpPr>
          <p:spPr>
            <a:xfrm>
              <a:off x="7250249" y="5289590"/>
              <a:ext cx="346867" cy="346867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4ED4D158-842A-46D7-BBC6-866388077E20}"/>
                </a:ext>
              </a:extLst>
            </p:cNvPr>
            <p:cNvSpPr/>
            <p:nvPr/>
          </p:nvSpPr>
          <p:spPr>
            <a:xfrm flipV="1">
              <a:off x="6645641" y="5114567"/>
              <a:ext cx="689810" cy="208547"/>
            </a:xfrm>
            <a:custGeom>
              <a:avLst/>
              <a:gdLst>
                <a:gd name="connsiteX0" fmla="*/ 0 w 689810"/>
                <a:gd name="connsiteY0" fmla="*/ 208547 h 208547"/>
                <a:gd name="connsiteX1" fmla="*/ 481263 w 689810"/>
                <a:gd name="connsiteY1" fmla="*/ 208547 h 208547"/>
                <a:gd name="connsiteX2" fmla="*/ 689810 w 689810"/>
                <a:gd name="connsiteY2" fmla="*/ 0 h 208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89810" h="208547">
                  <a:moveTo>
                    <a:pt x="0" y="208547"/>
                  </a:moveTo>
                  <a:lnTo>
                    <a:pt x="481263" y="208547"/>
                  </a:lnTo>
                  <a:lnTo>
                    <a:pt x="689810" y="0"/>
                  </a:lnTo>
                </a:path>
              </a:pathLst>
            </a:custGeom>
            <a:noFill/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3C5FEE19-0783-45DE-AB89-7F649F48BF8B}"/>
                </a:ext>
              </a:extLst>
            </p:cNvPr>
            <p:cNvSpPr/>
            <p:nvPr/>
          </p:nvSpPr>
          <p:spPr>
            <a:xfrm>
              <a:off x="7250249" y="4689454"/>
              <a:ext cx="346867" cy="346867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731004A7-C792-43E0-9E93-F73F3EF7A46E}"/>
                </a:ext>
              </a:extLst>
            </p:cNvPr>
            <p:cNvSpPr/>
            <p:nvPr/>
          </p:nvSpPr>
          <p:spPr>
            <a:xfrm>
              <a:off x="6526940" y="4483464"/>
              <a:ext cx="315334" cy="315334"/>
            </a:xfrm>
            <a:prstGeom prst="ellipse">
              <a:avLst/>
            </a:prstGeom>
            <a:solidFill>
              <a:srgbClr val="0790DC"/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C174F187-D5B2-4435-AEFF-2ACAB12027BD}"/>
                </a:ext>
              </a:extLst>
            </p:cNvPr>
            <p:cNvSpPr/>
            <p:nvPr/>
          </p:nvSpPr>
          <p:spPr>
            <a:xfrm>
              <a:off x="6526940" y="4980468"/>
              <a:ext cx="315334" cy="315334"/>
            </a:xfrm>
            <a:prstGeom prst="ellipse">
              <a:avLst/>
            </a:prstGeom>
            <a:solidFill>
              <a:srgbClr val="0790DC"/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CC48E47B-D350-4661-9BFC-4A4128D621AC}"/>
                </a:ext>
              </a:extLst>
            </p:cNvPr>
            <p:cNvSpPr/>
            <p:nvPr/>
          </p:nvSpPr>
          <p:spPr>
            <a:xfrm>
              <a:off x="5735042" y="4126537"/>
              <a:ext cx="346867" cy="346867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6FF7F589-2AF1-4B25-B628-674C6B65A53B}"/>
                </a:ext>
              </a:extLst>
            </p:cNvPr>
            <p:cNvSpPr/>
            <p:nvPr/>
          </p:nvSpPr>
          <p:spPr>
            <a:xfrm>
              <a:off x="5735042" y="5289590"/>
              <a:ext cx="346867" cy="346867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C563A0B2-459B-45C0-91AC-F74B6566D0D7}"/>
                </a:ext>
              </a:extLst>
            </p:cNvPr>
            <p:cNvSpPr/>
            <p:nvPr/>
          </p:nvSpPr>
          <p:spPr>
            <a:xfrm>
              <a:off x="5735042" y="4689454"/>
              <a:ext cx="346867" cy="346867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0A1BC066-0C2C-4F06-9773-2A9FBC800FE5}"/>
                </a:ext>
              </a:extLst>
            </p:cNvPr>
            <p:cNvSpPr/>
            <p:nvPr/>
          </p:nvSpPr>
          <p:spPr>
            <a:xfrm flipH="1">
              <a:off x="5976269" y="4433579"/>
              <a:ext cx="689810" cy="208547"/>
            </a:xfrm>
            <a:custGeom>
              <a:avLst/>
              <a:gdLst>
                <a:gd name="connsiteX0" fmla="*/ 0 w 689810"/>
                <a:gd name="connsiteY0" fmla="*/ 208547 h 208547"/>
                <a:gd name="connsiteX1" fmla="*/ 481263 w 689810"/>
                <a:gd name="connsiteY1" fmla="*/ 208547 h 208547"/>
                <a:gd name="connsiteX2" fmla="*/ 689810 w 689810"/>
                <a:gd name="connsiteY2" fmla="*/ 0 h 208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89810" h="208547">
                  <a:moveTo>
                    <a:pt x="0" y="208547"/>
                  </a:moveTo>
                  <a:lnTo>
                    <a:pt x="481263" y="208547"/>
                  </a:lnTo>
                  <a:lnTo>
                    <a:pt x="689810" y="0"/>
                  </a:lnTo>
                </a:path>
              </a:pathLst>
            </a:custGeom>
            <a:noFill/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10BC297F-18DD-4536-A123-BAE0903235E3}"/>
                </a:ext>
              </a:extLst>
            </p:cNvPr>
            <p:cNvSpPr/>
            <p:nvPr/>
          </p:nvSpPr>
          <p:spPr>
            <a:xfrm flipH="1" flipV="1">
              <a:off x="5976269" y="5114567"/>
              <a:ext cx="689810" cy="208547"/>
            </a:xfrm>
            <a:custGeom>
              <a:avLst/>
              <a:gdLst>
                <a:gd name="connsiteX0" fmla="*/ 0 w 689810"/>
                <a:gd name="connsiteY0" fmla="*/ 208547 h 208547"/>
                <a:gd name="connsiteX1" fmla="*/ 481263 w 689810"/>
                <a:gd name="connsiteY1" fmla="*/ 208547 h 208547"/>
                <a:gd name="connsiteX2" fmla="*/ 689810 w 689810"/>
                <a:gd name="connsiteY2" fmla="*/ 0 h 208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89810" h="208547">
                  <a:moveTo>
                    <a:pt x="0" y="208547"/>
                  </a:moveTo>
                  <a:lnTo>
                    <a:pt x="481263" y="208547"/>
                  </a:lnTo>
                  <a:lnTo>
                    <a:pt x="689810" y="0"/>
                  </a:lnTo>
                </a:path>
              </a:pathLst>
            </a:custGeom>
            <a:noFill/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8AB76D91-E523-4367-B1D8-B0B9510FB584}"/>
                </a:ext>
              </a:extLst>
            </p:cNvPr>
            <p:cNvSpPr/>
            <p:nvPr/>
          </p:nvSpPr>
          <p:spPr>
            <a:xfrm>
              <a:off x="6511174" y="3847540"/>
              <a:ext cx="346867" cy="346867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A8D31E9A-D9B0-4612-9B61-86140DFD67F0}"/>
                </a:ext>
              </a:extLst>
            </p:cNvPr>
            <p:cNvSpPr/>
            <p:nvPr/>
          </p:nvSpPr>
          <p:spPr>
            <a:xfrm>
              <a:off x="6511174" y="5573995"/>
              <a:ext cx="346867" cy="346867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24" name="Group 223">
            <a:extLst>
              <a:ext uri="{FF2B5EF4-FFF2-40B4-BE49-F238E27FC236}">
                <a16:creationId xmlns:a16="http://schemas.microsoft.com/office/drawing/2014/main" id="{6A42FBE8-ADB2-466C-AAB6-AE3E58DB68EB}"/>
              </a:ext>
            </a:extLst>
          </p:cNvPr>
          <p:cNvGrpSpPr/>
          <p:nvPr/>
        </p:nvGrpSpPr>
        <p:grpSpPr>
          <a:xfrm>
            <a:off x="355590" y="4784678"/>
            <a:ext cx="2391463" cy="2073322"/>
            <a:chOff x="7505093" y="3613715"/>
            <a:chExt cx="2391463" cy="2073322"/>
          </a:xfrm>
        </p:grpSpPr>
        <p:sp>
          <p:nvSpPr>
            <p:cNvPr id="105" name="Hexagon 104">
              <a:extLst>
                <a:ext uri="{FF2B5EF4-FFF2-40B4-BE49-F238E27FC236}">
                  <a16:creationId xmlns:a16="http://schemas.microsoft.com/office/drawing/2014/main" id="{F824CFF8-6E55-434E-B7E2-008670259937}"/>
                </a:ext>
              </a:extLst>
            </p:cNvPr>
            <p:cNvSpPr/>
            <p:nvPr/>
          </p:nvSpPr>
          <p:spPr>
            <a:xfrm rot="10800000">
              <a:off x="7582052" y="3775141"/>
              <a:ext cx="2168062" cy="1771177"/>
            </a:xfrm>
            <a:prstGeom prst="hexagon">
              <a:avLst>
                <a:gd name="adj" fmla="val 48692"/>
                <a:gd name="vf" fmla="val 115470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025" name="Straight Connector 1024">
              <a:extLst>
                <a:ext uri="{FF2B5EF4-FFF2-40B4-BE49-F238E27FC236}">
                  <a16:creationId xmlns:a16="http://schemas.microsoft.com/office/drawing/2014/main" id="{37A17B40-0EE5-414C-B9B9-1B1B28776D2A}"/>
                </a:ext>
              </a:extLst>
            </p:cNvPr>
            <p:cNvCxnSpPr>
              <a:cxnSpLocks/>
              <a:stCxn id="118" idx="5"/>
              <a:endCxn id="125" idx="1"/>
            </p:cNvCxnSpPr>
            <p:nvPr/>
          </p:nvCxnSpPr>
          <p:spPr>
            <a:xfrm>
              <a:off x="8513127" y="3909785"/>
              <a:ext cx="364358" cy="359118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B590D34F-EEBC-49B0-BBF6-79748DF3E342}"/>
                </a:ext>
              </a:extLst>
            </p:cNvPr>
            <p:cNvCxnSpPr>
              <a:cxnSpLocks/>
              <a:stCxn id="111" idx="7"/>
              <a:endCxn id="100" idx="3"/>
            </p:cNvCxnSpPr>
            <p:nvPr/>
          </p:nvCxnSpPr>
          <p:spPr>
            <a:xfrm flipV="1">
              <a:off x="8501977" y="3909785"/>
              <a:ext cx="382407" cy="386034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45ED4CBF-37E5-4D37-8CD4-B9DC6A8D0CAE}"/>
                </a:ext>
              </a:extLst>
            </p:cNvPr>
            <p:cNvCxnSpPr>
              <a:cxnSpLocks/>
              <a:stCxn id="127" idx="7"/>
              <a:endCxn id="125" idx="3"/>
            </p:cNvCxnSpPr>
            <p:nvPr/>
          </p:nvCxnSpPr>
          <p:spPr>
            <a:xfrm flipV="1">
              <a:off x="8510349" y="4514176"/>
              <a:ext cx="367136" cy="306068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8CCEB066-3C5F-4656-8242-42575C983F93}"/>
                </a:ext>
              </a:extLst>
            </p:cNvPr>
            <p:cNvCxnSpPr>
              <a:cxnSpLocks/>
              <a:stCxn id="111" idx="5"/>
              <a:endCxn id="99" idx="1"/>
            </p:cNvCxnSpPr>
            <p:nvPr/>
          </p:nvCxnSpPr>
          <p:spPr>
            <a:xfrm>
              <a:off x="8501977" y="4518793"/>
              <a:ext cx="393556" cy="290072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2F1950CD-466F-42BF-94CB-9CBA6631C42C}"/>
                </a:ext>
              </a:extLst>
            </p:cNvPr>
            <p:cNvCxnSpPr>
              <a:cxnSpLocks/>
              <a:stCxn id="119" idx="7"/>
              <a:endCxn id="99" idx="3"/>
            </p:cNvCxnSpPr>
            <p:nvPr/>
          </p:nvCxnSpPr>
          <p:spPr>
            <a:xfrm flipV="1">
              <a:off x="8513127" y="5031839"/>
              <a:ext cx="382406" cy="359128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87F6A931-186B-4A2C-B814-B5237325C0A7}"/>
                </a:ext>
              </a:extLst>
            </p:cNvPr>
            <p:cNvCxnSpPr>
              <a:cxnSpLocks/>
              <a:stCxn id="127" idx="5"/>
              <a:endCxn id="101" idx="1"/>
            </p:cNvCxnSpPr>
            <p:nvPr/>
          </p:nvCxnSpPr>
          <p:spPr>
            <a:xfrm>
              <a:off x="8510349" y="5065517"/>
              <a:ext cx="374035" cy="325450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69E510DC-757E-4A5D-9166-14A65662916A}"/>
                </a:ext>
              </a:extLst>
            </p:cNvPr>
            <p:cNvCxnSpPr>
              <a:cxnSpLocks/>
              <a:stCxn id="110" idx="2"/>
              <a:endCxn id="125" idx="6"/>
            </p:cNvCxnSpPr>
            <p:nvPr/>
          </p:nvCxnSpPr>
          <p:spPr>
            <a:xfrm flipH="1" flipV="1">
              <a:off x="9173555" y="4391540"/>
              <a:ext cx="376134" cy="237111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EE2EB12C-9394-4426-89DC-0C6968AE2C83}"/>
                </a:ext>
              </a:extLst>
            </p:cNvPr>
            <p:cNvCxnSpPr>
              <a:cxnSpLocks/>
              <a:stCxn id="110" idx="2"/>
              <a:endCxn id="99" idx="6"/>
            </p:cNvCxnSpPr>
            <p:nvPr/>
          </p:nvCxnSpPr>
          <p:spPr>
            <a:xfrm flipH="1">
              <a:off x="9164687" y="4628651"/>
              <a:ext cx="385002" cy="291701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0A19CE13-7C8D-4FC5-A6BE-875C94EA7BDB}"/>
                </a:ext>
              </a:extLst>
            </p:cNvPr>
            <p:cNvCxnSpPr>
              <a:cxnSpLocks/>
              <a:stCxn id="106" idx="2"/>
              <a:endCxn id="100" idx="6"/>
            </p:cNvCxnSpPr>
            <p:nvPr/>
          </p:nvCxnSpPr>
          <p:spPr>
            <a:xfrm flipH="1" flipV="1">
              <a:off x="9180454" y="3787149"/>
              <a:ext cx="369235" cy="278585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126C1AE8-EDAB-4F59-B67B-BA4178F1FAF5}"/>
                </a:ext>
              </a:extLst>
            </p:cNvPr>
            <p:cNvCxnSpPr>
              <a:cxnSpLocks/>
              <a:stCxn id="108" idx="2"/>
              <a:endCxn id="101" idx="6"/>
            </p:cNvCxnSpPr>
            <p:nvPr/>
          </p:nvCxnSpPr>
          <p:spPr>
            <a:xfrm flipH="1">
              <a:off x="9180454" y="5228787"/>
              <a:ext cx="369235" cy="284817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DC780DC0-1EC7-42FB-A7C2-2119B2CB0CBB}"/>
                </a:ext>
              </a:extLst>
            </p:cNvPr>
            <p:cNvCxnSpPr>
              <a:cxnSpLocks/>
              <a:stCxn id="106" idx="2"/>
              <a:endCxn id="125" idx="6"/>
            </p:cNvCxnSpPr>
            <p:nvPr/>
          </p:nvCxnSpPr>
          <p:spPr>
            <a:xfrm flipH="1">
              <a:off x="9173555" y="4065734"/>
              <a:ext cx="376134" cy="325806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B55B34B5-E571-430F-8650-42948956AB7F}"/>
                </a:ext>
              </a:extLst>
            </p:cNvPr>
            <p:cNvCxnSpPr>
              <a:cxnSpLocks/>
              <a:stCxn id="108" idx="2"/>
              <a:endCxn id="99" idx="6"/>
            </p:cNvCxnSpPr>
            <p:nvPr/>
          </p:nvCxnSpPr>
          <p:spPr>
            <a:xfrm flipH="1" flipV="1">
              <a:off x="9164687" y="4920352"/>
              <a:ext cx="385002" cy="308435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1B907B41-6E2F-4D05-9E4D-A4F5ED911DD0}"/>
                </a:ext>
              </a:extLst>
            </p:cNvPr>
            <p:cNvCxnSpPr>
              <a:cxnSpLocks/>
              <a:stCxn id="111" idx="2"/>
              <a:endCxn id="113" idx="6"/>
            </p:cNvCxnSpPr>
            <p:nvPr/>
          </p:nvCxnSpPr>
          <p:spPr>
            <a:xfrm flipH="1" flipV="1">
              <a:off x="7851960" y="4065734"/>
              <a:ext cx="380863" cy="341572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794E2852-B9CA-49FA-84A1-F27FC57E9FB9}"/>
                </a:ext>
              </a:extLst>
            </p:cNvPr>
            <p:cNvCxnSpPr>
              <a:cxnSpLocks/>
              <a:stCxn id="111" idx="2"/>
              <a:endCxn id="115" idx="6"/>
            </p:cNvCxnSpPr>
            <p:nvPr/>
          </p:nvCxnSpPr>
          <p:spPr>
            <a:xfrm flipH="1">
              <a:off x="7851960" y="4407306"/>
              <a:ext cx="380863" cy="221345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A7E40E31-3A0D-40E0-B6F0-F55A99D51B18}"/>
                </a:ext>
              </a:extLst>
            </p:cNvPr>
            <p:cNvCxnSpPr>
              <a:cxnSpLocks/>
              <a:stCxn id="127" idx="2"/>
              <a:endCxn id="114" idx="6"/>
            </p:cNvCxnSpPr>
            <p:nvPr/>
          </p:nvCxnSpPr>
          <p:spPr>
            <a:xfrm flipH="1">
              <a:off x="7851960" y="4942881"/>
              <a:ext cx="362319" cy="285906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58F14CBE-89F2-41F5-9A04-45E3325EF381}"/>
                </a:ext>
              </a:extLst>
            </p:cNvPr>
            <p:cNvCxnSpPr>
              <a:cxnSpLocks/>
              <a:stCxn id="119" idx="2"/>
              <a:endCxn id="114" idx="6"/>
            </p:cNvCxnSpPr>
            <p:nvPr/>
          </p:nvCxnSpPr>
          <p:spPr>
            <a:xfrm flipH="1" flipV="1">
              <a:off x="7851960" y="5228787"/>
              <a:ext cx="365097" cy="284817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F2DF154A-109E-47A8-8A1C-A4BADEA84072}"/>
                </a:ext>
              </a:extLst>
            </p:cNvPr>
            <p:cNvCxnSpPr>
              <a:cxnSpLocks/>
              <a:stCxn id="118" idx="2"/>
              <a:endCxn id="113" idx="6"/>
            </p:cNvCxnSpPr>
            <p:nvPr/>
          </p:nvCxnSpPr>
          <p:spPr>
            <a:xfrm flipH="1">
              <a:off x="7851960" y="3787149"/>
              <a:ext cx="365097" cy="278585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597CF5BB-F75D-4D45-8C0A-54F73A1CEAE1}"/>
                </a:ext>
              </a:extLst>
            </p:cNvPr>
            <p:cNvCxnSpPr>
              <a:cxnSpLocks/>
              <a:stCxn id="100" idx="2"/>
              <a:endCxn id="118" idx="6"/>
            </p:cNvCxnSpPr>
            <p:nvPr/>
          </p:nvCxnSpPr>
          <p:spPr>
            <a:xfrm flipH="1">
              <a:off x="8563924" y="3787149"/>
              <a:ext cx="269663" cy="0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3B22A8EB-17AE-4F7F-BDE5-9B5FE1EA6CF3}"/>
                </a:ext>
              </a:extLst>
            </p:cNvPr>
            <p:cNvCxnSpPr>
              <a:cxnSpLocks/>
              <a:stCxn id="101" idx="2"/>
              <a:endCxn id="119" idx="6"/>
            </p:cNvCxnSpPr>
            <p:nvPr/>
          </p:nvCxnSpPr>
          <p:spPr>
            <a:xfrm flipH="1">
              <a:off x="8563924" y="5513604"/>
              <a:ext cx="269663" cy="0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1823E5E9-FC48-4033-957C-7D9827F6DDAA}"/>
                </a:ext>
              </a:extLst>
            </p:cNvPr>
            <p:cNvSpPr/>
            <p:nvPr/>
          </p:nvSpPr>
          <p:spPr>
            <a:xfrm>
              <a:off x="8849353" y="4762685"/>
              <a:ext cx="315334" cy="315334"/>
            </a:xfrm>
            <a:prstGeom prst="ellipse">
              <a:avLst/>
            </a:prstGeom>
            <a:solidFill>
              <a:srgbClr val="0790DC"/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4FC5744B-EF16-48C5-A520-EA35DEB0A827}"/>
                </a:ext>
              </a:extLst>
            </p:cNvPr>
            <p:cNvSpPr/>
            <p:nvPr/>
          </p:nvSpPr>
          <p:spPr>
            <a:xfrm>
              <a:off x="8833587" y="3613715"/>
              <a:ext cx="346867" cy="346867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4BC1F809-793C-4201-88C7-E5EF0F436E6A}"/>
                </a:ext>
              </a:extLst>
            </p:cNvPr>
            <p:cNvSpPr/>
            <p:nvPr/>
          </p:nvSpPr>
          <p:spPr>
            <a:xfrm>
              <a:off x="8833587" y="5340170"/>
              <a:ext cx="346867" cy="346867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E56A0B0E-DD2A-46C0-AC4B-1B74956F0E1B}"/>
                </a:ext>
              </a:extLst>
            </p:cNvPr>
            <p:cNvSpPr/>
            <p:nvPr/>
          </p:nvSpPr>
          <p:spPr>
            <a:xfrm>
              <a:off x="8826688" y="4218106"/>
              <a:ext cx="346867" cy="346867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E12026B0-A647-4AB8-9504-CAB7FB09AED4}"/>
                </a:ext>
              </a:extLst>
            </p:cNvPr>
            <p:cNvSpPr/>
            <p:nvPr/>
          </p:nvSpPr>
          <p:spPr>
            <a:xfrm>
              <a:off x="9549689" y="3892300"/>
              <a:ext cx="346867" cy="346867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98385218-C269-4DAB-9DF7-0F3BE5AF2785}"/>
                </a:ext>
              </a:extLst>
            </p:cNvPr>
            <p:cNvSpPr/>
            <p:nvPr/>
          </p:nvSpPr>
          <p:spPr>
            <a:xfrm>
              <a:off x="9549689" y="5055353"/>
              <a:ext cx="346867" cy="346867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40718C7F-E14E-452B-8F4F-6689A51ACD4B}"/>
                </a:ext>
              </a:extLst>
            </p:cNvPr>
            <p:cNvSpPr/>
            <p:nvPr/>
          </p:nvSpPr>
          <p:spPr>
            <a:xfrm>
              <a:off x="9549689" y="4455217"/>
              <a:ext cx="346867" cy="346867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E9128779-A011-4BE6-A819-86E3C6D94A76}"/>
                </a:ext>
              </a:extLst>
            </p:cNvPr>
            <p:cNvCxnSpPr>
              <a:cxnSpLocks/>
              <a:stCxn id="127" idx="2"/>
              <a:endCxn id="115" idx="6"/>
            </p:cNvCxnSpPr>
            <p:nvPr/>
          </p:nvCxnSpPr>
          <p:spPr>
            <a:xfrm flipH="1" flipV="1">
              <a:off x="7851960" y="4628651"/>
              <a:ext cx="362319" cy="314230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6308F9FF-435D-455C-B14D-11936147A157}"/>
                </a:ext>
              </a:extLst>
            </p:cNvPr>
            <p:cNvSpPr/>
            <p:nvPr/>
          </p:nvSpPr>
          <p:spPr>
            <a:xfrm>
              <a:off x="7505093" y="3892300"/>
              <a:ext cx="346867" cy="346867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F564DFC3-F847-4E05-9C83-33429DF55EA8}"/>
                </a:ext>
              </a:extLst>
            </p:cNvPr>
            <p:cNvSpPr/>
            <p:nvPr/>
          </p:nvSpPr>
          <p:spPr>
            <a:xfrm>
              <a:off x="7505093" y="5055353"/>
              <a:ext cx="346867" cy="346867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4C3577D6-B2ED-4186-B178-CDEA29B166A9}"/>
                </a:ext>
              </a:extLst>
            </p:cNvPr>
            <p:cNvSpPr/>
            <p:nvPr/>
          </p:nvSpPr>
          <p:spPr>
            <a:xfrm>
              <a:off x="7505093" y="4455217"/>
              <a:ext cx="346867" cy="346867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0DDDEAD2-A65C-492B-A58C-2822F2036651}"/>
                </a:ext>
              </a:extLst>
            </p:cNvPr>
            <p:cNvSpPr/>
            <p:nvPr/>
          </p:nvSpPr>
          <p:spPr>
            <a:xfrm>
              <a:off x="8232823" y="4249639"/>
              <a:ext cx="315334" cy="315334"/>
            </a:xfrm>
            <a:prstGeom prst="ellipse">
              <a:avLst/>
            </a:prstGeom>
            <a:solidFill>
              <a:srgbClr val="0790DC"/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B8ABA6DE-002E-4952-8A82-EE60167612C9}"/>
                </a:ext>
              </a:extLst>
            </p:cNvPr>
            <p:cNvSpPr/>
            <p:nvPr/>
          </p:nvSpPr>
          <p:spPr>
            <a:xfrm>
              <a:off x="8217057" y="3613715"/>
              <a:ext cx="346867" cy="346867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96FDB2B3-F044-4941-8D4E-1C310B96F841}"/>
                </a:ext>
              </a:extLst>
            </p:cNvPr>
            <p:cNvSpPr/>
            <p:nvPr/>
          </p:nvSpPr>
          <p:spPr>
            <a:xfrm>
              <a:off x="8217057" y="5340170"/>
              <a:ext cx="346867" cy="346867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749777EA-281A-4994-A088-0F43D817DC7C}"/>
                </a:ext>
              </a:extLst>
            </p:cNvPr>
            <p:cNvSpPr/>
            <p:nvPr/>
          </p:nvSpPr>
          <p:spPr>
            <a:xfrm>
              <a:off x="8214279" y="4769447"/>
              <a:ext cx="346867" cy="346867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191" name="Oval 190">
            <a:extLst>
              <a:ext uri="{FF2B5EF4-FFF2-40B4-BE49-F238E27FC236}">
                <a16:creationId xmlns:a16="http://schemas.microsoft.com/office/drawing/2014/main" id="{DECF039A-1AB4-48A4-A817-AB9701E1C7AD}"/>
              </a:ext>
            </a:extLst>
          </p:cNvPr>
          <p:cNvSpPr/>
          <p:nvPr/>
        </p:nvSpPr>
        <p:spPr>
          <a:xfrm>
            <a:off x="662220" y="223804"/>
            <a:ext cx="1762913" cy="176291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7" name="Oval 226">
            <a:extLst>
              <a:ext uri="{FF2B5EF4-FFF2-40B4-BE49-F238E27FC236}">
                <a16:creationId xmlns:a16="http://schemas.microsoft.com/office/drawing/2014/main" id="{4A395F77-E07D-4F33-BA06-E285D462177E}"/>
              </a:ext>
            </a:extLst>
          </p:cNvPr>
          <p:cNvSpPr/>
          <p:nvPr/>
        </p:nvSpPr>
        <p:spPr>
          <a:xfrm>
            <a:off x="996361" y="223804"/>
            <a:ext cx="1094631" cy="176291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D225F32F-E904-4ECF-9BC2-FE073D3FD62A}"/>
              </a:ext>
            </a:extLst>
          </p:cNvPr>
          <p:cNvSpPr txBox="1"/>
          <p:nvPr/>
        </p:nvSpPr>
        <p:spPr>
          <a:xfrm>
            <a:off x="814620" y="637370"/>
            <a:ext cx="1459639" cy="456842"/>
          </a:xfrm>
          <a:prstGeom prst="roundRect">
            <a:avLst>
              <a:gd name="adj" fmla="val 50000"/>
            </a:avLst>
          </a:prstGeom>
          <a:solidFill>
            <a:srgbClr val="0790DC"/>
          </a:solidFill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WWW</a:t>
            </a:r>
          </a:p>
        </p:txBody>
      </p:sp>
      <p:cxnSp>
        <p:nvCxnSpPr>
          <p:cNvPr id="236" name="Straight Connector 235">
            <a:extLst>
              <a:ext uri="{FF2B5EF4-FFF2-40B4-BE49-F238E27FC236}">
                <a16:creationId xmlns:a16="http://schemas.microsoft.com/office/drawing/2014/main" id="{D7AB6F82-C9D2-4CD2-90E7-C92A452AAFAA}"/>
              </a:ext>
            </a:extLst>
          </p:cNvPr>
          <p:cNvCxnSpPr/>
          <p:nvPr/>
        </p:nvCxnSpPr>
        <p:spPr>
          <a:xfrm>
            <a:off x="738853" y="1441806"/>
            <a:ext cx="1600218" cy="0"/>
          </a:xfrm>
          <a:prstGeom prst="line">
            <a:avLst/>
          </a:prstGeom>
          <a:ln w="57150">
            <a:solidFill>
              <a:srgbClr val="0790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2" name="Group 231">
            <a:extLst>
              <a:ext uri="{FF2B5EF4-FFF2-40B4-BE49-F238E27FC236}">
                <a16:creationId xmlns:a16="http://schemas.microsoft.com/office/drawing/2014/main" id="{9C3E7BC1-87A9-462A-BE1B-B696ACCB2FFF}"/>
              </a:ext>
            </a:extLst>
          </p:cNvPr>
          <p:cNvGrpSpPr/>
          <p:nvPr/>
        </p:nvGrpSpPr>
        <p:grpSpPr>
          <a:xfrm>
            <a:off x="1532794" y="1165121"/>
            <a:ext cx="1181222" cy="820662"/>
            <a:chOff x="6864897" y="887460"/>
            <a:chExt cx="1181222" cy="820662"/>
          </a:xfrm>
        </p:grpSpPr>
        <p:sp>
          <p:nvSpPr>
            <p:cNvPr id="228" name="Rectangle 227">
              <a:extLst>
                <a:ext uri="{FF2B5EF4-FFF2-40B4-BE49-F238E27FC236}">
                  <a16:creationId xmlns:a16="http://schemas.microsoft.com/office/drawing/2014/main" id="{CD2C179B-DC0E-41AB-BC45-8A5A4846F38B}"/>
                </a:ext>
              </a:extLst>
            </p:cNvPr>
            <p:cNvSpPr/>
            <p:nvPr/>
          </p:nvSpPr>
          <p:spPr>
            <a:xfrm rot="2376938">
              <a:off x="7547157" y="1574754"/>
              <a:ext cx="498962" cy="133368"/>
            </a:xfrm>
            <a:prstGeom prst="rect">
              <a:avLst/>
            </a:prstGeom>
            <a:solidFill>
              <a:srgbClr val="0790DC"/>
            </a:solidFill>
            <a:ln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29" name="Oval 228">
              <a:extLst>
                <a:ext uri="{FF2B5EF4-FFF2-40B4-BE49-F238E27FC236}">
                  <a16:creationId xmlns:a16="http://schemas.microsoft.com/office/drawing/2014/main" id="{55A53EEB-38B3-4B1F-A831-2A83A1DF0460}"/>
                </a:ext>
              </a:extLst>
            </p:cNvPr>
            <p:cNvSpPr/>
            <p:nvPr/>
          </p:nvSpPr>
          <p:spPr>
            <a:xfrm>
              <a:off x="6864897" y="887460"/>
              <a:ext cx="834190" cy="753979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50" name="Group 249">
            <a:extLst>
              <a:ext uri="{FF2B5EF4-FFF2-40B4-BE49-F238E27FC236}">
                <a16:creationId xmlns:a16="http://schemas.microsoft.com/office/drawing/2014/main" id="{73E36FC5-756F-40C4-8C4C-CFE2D7580C07}"/>
              </a:ext>
            </a:extLst>
          </p:cNvPr>
          <p:cNvGrpSpPr/>
          <p:nvPr/>
        </p:nvGrpSpPr>
        <p:grpSpPr>
          <a:xfrm>
            <a:off x="3551137" y="503816"/>
            <a:ext cx="1526076" cy="1569997"/>
            <a:chOff x="8979492" y="319244"/>
            <a:chExt cx="1526076" cy="2089667"/>
          </a:xfrm>
        </p:grpSpPr>
        <p:sp>
          <p:nvSpPr>
            <p:cNvPr id="249" name="Flowchart: Magnetic Disk 248">
              <a:extLst>
                <a:ext uri="{FF2B5EF4-FFF2-40B4-BE49-F238E27FC236}">
                  <a16:creationId xmlns:a16="http://schemas.microsoft.com/office/drawing/2014/main" id="{85B68644-B7BA-4503-8C21-9EB904A474E3}"/>
                </a:ext>
              </a:extLst>
            </p:cNvPr>
            <p:cNvSpPr/>
            <p:nvPr/>
          </p:nvSpPr>
          <p:spPr>
            <a:xfrm>
              <a:off x="8979492" y="1654932"/>
              <a:ext cx="1526076" cy="753979"/>
            </a:xfrm>
            <a:prstGeom prst="flowChartMagneticDisk">
              <a:avLst/>
            </a:prstGeom>
            <a:solidFill>
              <a:schemeClr val="accent1">
                <a:lumMod val="20000"/>
                <a:lumOff val="80000"/>
              </a:schemeClr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47" name="Flowchart: Magnetic Disk 246">
              <a:extLst>
                <a:ext uri="{FF2B5EF4-FFF2-40B4-BE49-F238E27FC236}">
                  <a16:creationId xmlns:a16="http://schemas.microsoft.com/office/drawing/2014/main" id="{812B6B4A-3039-431A-A7B3-1F6854616BFE}"/>
                </a:ext>
              </a:extLst>
            </p:cNvPr>
            <p:cNvSpPr/>
            <p:nvPr/>
          </p:nvSpPr>
          <p:spPr>
            <a:xfrm>
              <a:off x="8979492" y="987088"/>
              <a:ext cx="1526076" cy="753979"/>
            </a:xfrm>
            <a:prstGeom prst="flowChartMagneticDisk">
              <a:avLst/>
            </a:prstGeom>
            <a:solidFill>
              <a:schemeClr val="accent1">
                <a:lumMod val="20000"/>
                <a:lumOff val="80000"/>
              </a:schemeClr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46" name="Flowchart: Magnetic Disk 245">
              <a:extLst>
                <a:ext uri="{FF2B5EF4-FFF2-40B4-BE49-F238E27FC236}">
                  <a16:creationId xmlns:a16="http://schemas.microsoft.com/office/drawing/2014/main" id="{E051D5AE-5046-49BD-94D8-CF2237F01660}"/>
                </a:ext>
              </a:extLst>
            </p:cNvPr>
            <p:cNvSpPr/>
            <p:nvPr/>
          </p:nvSpPr>
          <p:spPr>
            <a:xfrm>
              <a:off x="8979492" y="319244"/>
              <a:ext cx="1526076" cy="753979"/>
            </a:xfrm>
            <a:prstGeom prst="flowChartMagneticDisk">
              <a:avLst/>
            </a:prstGeom>
            <a:solidFill>
              <a:schemeClr val="accent1">
                <a:lumMod val="20000"/>
                <a:lumOff val="80000"/>
              </a:schemeClr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94" name="Group 293">
            <a:extLst>
              <a:ext uri="{FF2B5EF4-FFF2-40B4-BE49-F238E27FC236}">
                <a16:creationId xmlns:a16="http://schemas.microsoft.com/office/drawing/2014/main" id="{175A247D-DE30-4B6E-959B-4B696C9CCE9D}"/>
              </a:ext>
            </a:extLst>
          </p:cNvPr>
          <p:cNvGrpSpPr/>
          <p:nvPr/>
        </p:nvGrpSpPr>
        <p:grpSpPr>
          <a:xfrm>
            <a:off x="3427728" y="2875415"/>
            <a:ext cx="1526076" cy="1569997"/>
            <a:chOff x="8979492" y="319244"/>
            <a:chExt cx="1526076" cy="2089667"/>
          </a:xfrm>
        </p:grpSpPr>
        <p:sp>
          <p:nvSpPr>
            <p:cNvPr id="295" name="Flowchart: Magnetic Disk 294">
              <a:extLst>
                <a:ext uri="{FF2B5EF4-FFF2-40B4-BE49-F238E27FC236}">
                  <a16:creationId xmlns:a16="http://schemas.microsoft.com/office/drawing/2014/main" id="{FD123CA5-11F6-440C-95AC-D1FC83CC5BF6}"/>
                </a:ext>
              </a:extLst>
            </p:cNvPr>
            <p:cNvSpPr/>
            <p:nvPr/>
          </p:nvSpPr>
          <p:spPr>
            <a:xfrm>
              <a:off x="8979492" y="1654932"/>
              <a:ext cx="1526076" cy="753979"/>
            </a:xfrm>
            <a:prstGeom prst="flowChartMagneticDisk">
              <a:avLst/>
            </a:prstGeom>
            <a:solidFill>
              <a:schemeClr val="accent1">
                <a:lumMod val="20000"/>
                <a:lumOff val="80000"/>
              </a:schemeClr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96" name="Flowchart: Magnetic Disk 295">
              <a:extLst>
                <a:ext uri="{FF2B5EF4-FFF2-40B4-BE49-F238E27FC236}">
                  <a16:creationId xmlns:a16="http://schemas.microsoft.com/office/drawing/2014/main" id="{24EDD12D-2A8F-4849-8EFE-6F0642B23DB3}"/>
                </a:ext>
              </a:extLst>
            </p:cNvPr>
            <p:cNvSpPr/>
            <p:nvPr/>
          </p:nvSpPr>
          <p:spPr>
            <a:xfrm>
              <a:off x="8979492" y="987088"/>
              <a:ext cx="1526076" cy="753979"/>
            </a:xfrm>
            <a:prstGeom prst="flowChartMagneticDisk">
              <a:avLst/>
            </a:prstGeom>
            <a:solidFill>
              <a:schemeClr val="accent1">
                <a:lumMod val="20000"/>
                <a:lumOff val="80000"/>
              </a:schemeClr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97" name="Flowchart: Magnetic Disk 296">
              <a:extLst>
                <a:ext uri="{FF2B5EF4-FFF2-40B4-BE49-F238E27FC236}">
                  <a16:creationId xmlns:a16="http://schemas.microsoft.com/office/drawing/2014/main" id="{A2BFA6AF-E862-4555-A885-4E196BA83C4D}"/>
                </a:ext>
              </a:extLst>
            </p:cNvPr>
            <p:cNvSpPr/>
            <p:nvPr/>
          </p:nvSpPr>
          <p:spPr>
            <a:xfrm>
              <a:off x="8979492" y="319244"/>
              <a:ext cx="1526076" cy="753979"/>
            </a:xfrm>
            <a:prstGeom prst="flowChartMagneticDisk">
              <a:avLst/>
            </a:prstGeom>
            <a:solidFill>
              <a:schemeClr val="accent1">
                <a:lumMod val="20000"/>
                <a:lumOff val="80000"/>
              </a:schemeClr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80" name="Group 279">
            <a:extLst>
              <a:ext uri="{FF2B5EF4-FFF2-40B4-BE49-F238E27FC236}">
                <a16:creationId xmlns:a16="http://schemas.microsoft.com/office/drawing/2014/main" id="{BD1FA84F-7E0C-4B62-B716-4AB8EE707DA9}"/>
              </a:ext>
            </a:extLst>
          </p:cNvPr>
          <p:cNvGrpSpPr/>
          <p:nvPr/>
        </p:nvGrpSpPr>
        <p:grpSpPr>
          <a:xfrm>
            <a:off x="3810692" y="2970703"/>
            <a:ext cx="1478210" cy="1792275"/>
            <a:chOff x="9724965" y="1352750"/>
            <a:chExt cx="1478210" cy="1792275"/>
          </a:xfrm>
        </p:grpSpPr>
        <p:sp>
          <p:nvSpPr>
            <p:cNvPr id="253" name="Rectangle 252">
              <a:extLst>
                <a:ext uri="{FF2B5EF4-FFF2-40B4-BE49-F238E27FC236}">
                  <a16:creationId xmlns:a16="http://schemas.microsoft.com/office/drawing/2014/main" id="{993B6C2F-C82C-4CB1-B922-68D0181A934C}"/>
                </a:ext>
              </a:extLst>
            </p:cNvPr>
            <p:cNvSpPr/>
            <p:nvPr/>
          </p:nvSpPr>
          <p:spPr>
            <a:xfrm rot="18317272">
              <a:off x="10732081" y="1646750"/>
              <a:ext cx="761019" cy="173019"/>
            </a:xfrm>
            <a:prstGeom prst="rect">
              <a:avLst/>
            </a:prstGeom>
            <a:solidFill>
              <a:srgbClr val="0790DC"/>
            </a:solidFill>
            <a:ln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55" name="Trapezoid 254">
              <a:extLst>
                <a:ext uri="{FF2B5EF4-FFF2-40B4-BE49-F238E27FC236}">
                  <a16:creationId xmlns:a16="http://schemas.microsoft.com/office/drawing/2014/main" id="{ECF943CE-B617-456B-9E11-AB7FA9929B47}"/>
                </a:ext>
              </a:extLst>
            </p:cNvPr>
            <p:cNvSpPr/>
            <p:nvPr/>
          </p:nvSpPr>
          <p:spPr>
            <a:xfrm rot="2141111">
              <a:off x="10156394" y="1972852"/>
              <a:ext cx="951388" cy="883692"/>
            </a:xfrm>
            <a:prstGeom prst="trapezoid">
              <a:avLst/>
            </a:prstGeom>
            <a:solidFill>
              <a:schemeClr val="bg1"/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54" name="Rectangle 253">
              <a:extLst>
                <a:ext uri="{FF2B5EF4-FFF2-40B4-BE49-F238E27FC236}">
                  <a16:creationId xmlns:a16="http://schemas.microsoft.com/office/drawing/2014/main" id="{54756459-AF19-435D-AA44-BAE1078871C4}"/>
                </a:ext>
              </a:extLst>
            </p:cNvPr>
            <p:cNvSpPr/>
            <p:nvPr/>
          </p:nvSpPr>
          <p:spPr>
            <a:xfrm rot="18317272">
              <a:off x="10837067" y="1740990"/>
              <a:ext cx="147924" cy="584292"/>
            </a:xfrm>
            <a:prstGeom prst="rect">
              <a:avLst/>
            </a:prstGeom>
            <a:solidFill>
              <a:srgbClr val="0790DC"/>
            </a:solidFill>
            <a:ln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57" name="Rectangle 256">
              <a:extLst>
                <a:ext uri="{FF2B5EF4-FFF2-40B4-BE49-F238E27FC236}">
                  <a16:creationId xmlns:a16="http://schemas.microsoft.com/office/drawing/2014/main" id="{BAFCF4F2-BF8C-4587-9FBA-52DB05CE983A}"/>
                </a:ext>
              </a:extLst>
            </p:cNvPr>
            <p:cNvSpPr/>
            <p:nvPr/>
          </p:nvSpPr>
          <p:spPr>
            <a:xfrm rot="18317272">
              <a:off x="10909767" y="1729325"/>
              <a:ext cx="178988" cy="399079"/>
            </a:xfrm>
            <a:prstGeom prst="rect">
              <a:avLst/>
            </a:prstGeom>
            <a:solidFill>
              <a:srgbClr val="0790DC"/>
            </a:solidFill>
            <a:ln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59" name="Rectangle 258">
              <a:extLst>
                <a:ext uri="{FF2B5EF4-FFF2-40B4-BE49-F238E27FC236}">
                  <a16:creationId xmlns:a16="http://schemas.microsoft.com/office/drawing/2014/main" id="{B11DCFE2-6A36-4239-89F0-07594496D1DC}"/>
                </a:ext>
              </a:extLst>
            </p:cNvPr>
            <p:cNvSpPr/>
            <p:nvPr/>
          </p:nvSpPr>
          <p:spPr>
            <a:xfrm rot="18725043">
              <a:off x="10124958" y="2456434"/>
              <a:ext cx="355021" cy="45561"/>
            </a:xfrm>
            <a:prstGeom prst="rect">
              <a:avLst/>
            </a:prstGeom>
            <a:solidFill>
              <a:srgbClr val="0790DC"/>
            </a:solidFill>
            <a:ln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60" name="Rectangle 259">
              <a:extLst>
                <a:ext uri="{FF2B5EF4-FFF2-40B4-BE49-F238E27FC236}">
                  <a16:creationId xmlns:a16="http://schemas.microsoft.com/office/drawing/2014/main" id="{7DBC2221-579A-4D1E-A86C-33323BAC9BFB}"/>
                </a:ext>
              </a:extLst>
            </p:cNvPr>
            <p:cNvSpPr/>
            <p:nvPr/>
          </p:nvSpPr>
          <p:spPr>
            <a:xfrm rot="18143596">
              <a:off x="10436502" y="2670724"/>
              <a:ext cx="293405" cy="50117"/>
            </a:xfrm>
            <a:prstGeom prst="rect">
              <a:avLst/>
            </a:prstGeom>
            <a:solidFill>
              <a:srgbClr val="0790DC"/>
            </a:solidFill>
            <a:ln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62" name="Rectangle 261">
              <a:extLst>
                <a:ext uri="{FF2B5EF4-FFF2-40B4-BE49-F238E27FC236}">
                  <a16:creationId xmlns:a16="http://schemas.microsoft.com/office/drawing/2014/main" id="{66E4F323-BF3D-4C97-B859-235CF91DA446}"/>
                </a:ext>
              </a:extLst>
            </p:cNvPr>
            <p:cNvSpPr/>
            <p:nvPr/>
          </p:nvSpPr>
          <p:spPr>
            <a:xfrm rot="17859899">
              <a:off x="10556818" y="2807082"/>
              <a:ext cx="293405" cy="50117"/>
            </a:xfrm>
            <a:prstGeom prst="rect">
              <a:avLst/>
            </a:prstGeom>
            <a:solidFill>
              <a:srgbClr val="0790DC"/>
            </a:solidFill>
            <a:ln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64" name="Rectangle 263">
              <a:extLst>
                <a:ext uri="{FF2B5EF4-FFF2-40B4-BE49-F238E27FC236}">
                  <a16:creationId xmlns:a16="http://schemas.microsoft.com/office/drawing/2014/main" id="{650133EA-B6C9-4233-8A82-D00CBAB8CF33}"/>
                </a:ext>
              </a:extLst>
            </p:cNvPr>
            <p:cNvSpPr/>
            <p:nvPr/>
          </p:nvSpPr>
          <p:spPr>
            <a:xfrm rot="18409545">
              <a:off x="10248396" y="2626947"/>
              <a:ext cx="220440" cy="41419"/>
            </a:xfrm>
            <a:prstGeom prst="rect">
              <a:avLst/>
            </a:prstGeom>
            <a:solidFill>
              <a:srgbClr val="0790DC"/>
            </a:solidFill>
            <a:ln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66" name="Rectangle 265">
              <a:extLst>
                <a:ext uri="{FF2B5EF4-FFF2-40B4-BE49-F238E27FC236}">
                  <a16:creationId xmlns:a16="http://schemas.microsoft.com/office/drawing/2014/main" id="{5248A2B3-A53E-409C-914E-3BC324E3FCBD}"/>
                </a:ext>
              </a:extLst>
            </p:cNvPr>
            <p:cNvSpPr/>
            <p:nvPr/>
          </p:nvSpPr>
          <p:spPr>
            <a:xfrm rot="18317272">
              <a:off x="9813411" y="2134928"/>
              <a:ext cx="111137" cy="115599"/>
            </a:xfrm>
            <a:prstGeom prst="rect">
              <a:avLst/>
            </a:prstGeom>
            <a:solidFill>
              <a:srgbClr val="0790DC"/>
            </a:solidFill>
            <a:ln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68" name="Rectangle 267">
              <a:extLst>
                <a:ext uri="{FF2B5EF4-FFF2-40B4-BE49-F238E27FC236}">
                  <a16:creationId xmlns:a16="http://schemas.microsoft.com/office/drawing/2014/main" id="{1D2EC6F1-F0E5-4CDB-8558-E6C028385A5E}"/>
                </a:ext>
              </a:extLst>
            </p:cNvPr>
            <p:cNvSpPr/>
            <p:nvPr/>
          </p:nvSpPr>
          <p:spPr>
            <a:xfrm rot="18317272">
              <a:off x="10134909" y="2086272"/>
              <a:ext cx="91849" cy="95536"/>
            </a:xfrm>
            <a:prstGeom prst="rect">
              <a:avLst/>
            </a:prstGeom>
            <a:solidFill>
              <a:srgbClr val="0790DC"/>
            </a:solidFill>
            <a:ln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70" name="Rectangle 269">
              <a:extLst>
                <a:ext uri="{FF2B5EF4-FFF2-40B4-BE49-F238E27FC236}">
                  <a16:creationId xmlns:a16="http://schemas.microsoft.com/office/drawing/2014/main" id="{D550BBA1-7405-4E6B-AAAA-F27F194F8A02}"/>
                </a:ext>
              </a:extLst>
            </p:cNvPr>
            <p:cNvSpPr/>
            <p:nvPr/>
          </p:nvSpPr>
          <p:spPr>
            <a:xfrm rot="18317272">
              <a:off x="10960424" y="2784630"/>
              <a:ext cx="111137" cy="115599"/>
            </a:xfrm>
            <a:prstGeom prst="rect">
              <a:avLst/>
            </a:prstGeom>
            <a:solidFill>
              <a:srgbClr val="0790DC"/>
            </a:solidFill>
            <a:ln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74" name="Rectangle 273">
              <a:extLst>
                <a:ext uri="{FF2B5EF4-FFF2-40B4-BE49-F238E27FC236}">
                  <a16:creationId xmlns:a16="http://schemas.microsoft.com/office/drawing/2014/main" id="{C36D8537-7CD3-4EAE-9D4A-7E9F3BD0A03A}"/>
                </a:ext>
              </a:extLst>
            </p:cNvPr>
            <p:cNvSpPr/>
            <p:nvPr/>
          </p:nvSpPr>
          <p:spPr>
            <a:xfrm rot="18317272">
              <a:off x="9726808" y="2513924"/>
              <a:ext cx="91849" cy="95536"/>
            </a:xfrm>
            <a:prstGeom prst="rect">
              <a:avLst/>
            </a:prstGeom>
            <a:solidFill>
              <a:srgbClr val="0790DC"/>
            </a:solidFill>
            <a:ln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76" name="Rectangle 275">
              <a:extLst>
                <a:ext uri="{FF2B5EF4-FFF2-40B4-BE49-F238E27FC236}">
                  <a16:creationId xmlns:a16="http://schemas.microsoft.com/office/drawing/2014/main" id="{7807056E-0B98-44B1-9161-972DE798B917}"/>
                </a:ext>
              </a:extLst>
            </p:cNvPr>
            <p:cNvSpPr/>
            <p:nvPr/>
          </p:nvSpPr>
          <p:spPr>
            <a:xfrm rot="18317272">
              <a:off x="11018194" y="2521947"/>
              <a:ext cx="91849" cy="95536"/>
            </a:xfrm>
            <a:prstGeom prst="rect">
              <a:avLst/>
            </a:prstGeom>
            <a:solidFill>
              <a:srgbClr val="0790DC"/>
            </a:solidFill>
            <a:ln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78" name="Rectangle 277">
              <a:extLst>
                <a:ext uri="{FF2B5EF4-FFF2-40B4-BE49-F238E27FC236}">
                  <a16:creationId xmlns:a16="http://schemas.microsoft.com/office/drawing/2014/main" id="{BC40C033-6579-4774-94BB-884343E43F64}"/>
                </a:ext>
              </a:extLst>
            </p:cNvPr>
            <p:cNvSpPr/>
            <p:nvPr/>
          </p:nvSpPr>
          <p:spPr>
            <a:xfrm rot="18317272">
              <a:off x="11018194" y="3051333"/>
              <a:ext cx="91849" cy="95536"/>
            </a:xfrm>
            <a:prstGeom prst="rect">
              <a:avLst/>
            </a:prstGeom>
            <a:solidFill>
              <a:srgbClr val="0790DC"/>
            </a:solidFill>
            <a:ln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56AFBC1D-FBB7-49BA-96F0-8E330FA75007}"/>
              </a:ext>
            </a:extLst>
          </p:cNvPr>
          <p:cNvGrpSpPr/>
          <p:nvPr/>
        </p:nvGrpSpPr>
        <p:grpSpPr>
          <a:xfrm>
            <a:off x="5929309" y="503816"/>
            <a:ext cx="1526076" cy="1569997"/>
            <a:chOff x="8979492" y="319244"/>
            <a:chExt cx="1526076" cy="2089667"/>
          </a:xfrm>
        </p:grpSpPr>
        <p:sp>
          <p:nvSpPr>
            <p:cNvPr id="102" name="Flowchart: Magnetic Disk 101">
              <a:extLst>
                <a:ext uri="{FF2B5EF4-FFF2-40B4-BE49-F238E27FC236}">
                  <a16:creationId xmlns:a16="http://schemas.microsoft.com/office/drawing/2014/main" id="{594851E8-B34A-4099-9BDF-A2C2F100B0D9}"/>
                </a:ext>
              </a:extLst>
            </p:cNvPr>
            <p:cNvSpPr/>
            <p:nvPr/>
          </p:nvSpPr>
          <p:spPr>
            <a:xfrm>
              <a:off x="8979492" y="1654932"/>
              <a:ext cx="1526076" cy="753979"/>
            </a:xfrm>
            <a:prstGeom prst="flowChartMagneticDisk">
              <a:avLst/>
            </a:prstGeom>
            <a:solidFill>
              <a:schemeClr val="accent1">
                <a:lumMod val="20000"/>
                <a:lumOff val="80000"/>
              </a:schemeClr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3" name="Flowchart: Magnetic Disk 102">
              <a:extLst>
                <a:ext uri="{FF2B5EF4-FFF2-40B4-BE49-F238E27FC236}">
                  <a16:creationId xmlns:a16="http://schemas.microsoft.com/office/drawing/2014/main" id="{AFCD1A1E-CE84-4FBE-9DF1-129EF04F6E4D}"/>
                </a:ext>
              </a:extLst>
            </p:cNvPr>
            <p:cNvSpPr/>
            <p:nvPr/>
          </p:nvSpPr>
          <p:spPr>
            <a:xfrm>
              <a:off x="8979492" y="987088"/>
              <a:ext cx="1526076" cy="753979"/>
            </a:xfrm>
            <a:prstGeom prst="flowChartMagneticDisk">
              <a:avLst/>
            </a:prstGeom>
            <a:solidFill>
              <a:schemeClr val="accent1">
                <a:lumMod val="20000"/>
                <a:lumOff val="80000"/>
              </a:schemeClr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4" name="Flowchart: Magnetic Disk 103">
              <a:extLst>
                <a:ext uri="{FF2B5EF4-FFF2-40B4-BE49-F238E27FC236}">
                  <a16:creationId xmlns:a16="http://schemas.microsoft.com/office/drawing/2014/main" id="{3836F182-0DD8-4F1A-A60D-DB1E487E195A}"/>
                </a:ext>
              </a:extLst>
            </p:cNvPr>
            <p:cNvSpPr/>
            <p:nvPr/>
          </p:nvSpPr>
          <p:spPr>
            <a:xfrm>
              <a:off x="8979492" y="319244"/>
              <a:ext cx="1526076" cy="753979"/>
            </a:xfrm>
            <a:prstGeom prst="flowChartMagneticDisk">
              <a:avLst/>
            </a:prstGeom>
            <a:solidFill>
              <a:schemeClr val="accent1">
                <a:lumMod val="20000"/>
                <a:lumOff val="80000"/>
              </a:schemeClr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109" name="Shape 108">
            <a:extLst>
              <a:ext uri="{FF2B5EF4-FFF2-40B4-BE49-F238E27FC236}">
                <a16:creationId xmlns:a16="http://schemas.microsoft.com/office/drawing/2014/main" id="{5AC406D0-F194-49C1-AA6D-50D194C7C597}"/>
              </a:ext>
            </a:extLst>
          </p:cNvPr>
          <p:cNvSpPr/>
          <p:nvPr/>
        </p:nvSpPr>
        <p:spPr>
          <a:xfrm>
            <a:off x="6351751" y="744300"/>
            <a:ext cx="1526076" cy="1526076"/>
          </a:xfrm>
          <a:prstGeom prst="gear9">
            <a:avLst>
              <a:gd name="adj1" fmla="val 14361"/>
              <a:gd name="adj2" fmla="val 2679"/>
            </a:avLst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rgbClr val="0790DC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78E1A4F4-B6FE-47BF-B804-0C9F46216F11}"/>
              </a:ext>
            </a:extLst>
          </p:cNvPr>
          <p:cNvSpPr/>
          <p:nvPr/>
        </p:nvSpPr>
        <p:spPr>
          <a:xfrm>
            <a:off x="6920047" y="1312596"/>
            <a:ext cx="389484" cy="389484"/>
          </a:xfrm>
          <a:prstGeom prst="ellipse">
            <a:avLst/>
          </a:prstGeom>
          <a:solidFill>
            <a:schemeClr val="bg1"/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507489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279694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E606A458-9666-4E4E-B790-40B3BF7854F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592"/>
          <a:stretch/>
        </p:blipFill>
        <p:spPr>
          <a:xfrm>
            <a:off x="5546975" y="1519428"/>
            <a:ext cx="4115312" cy="4107082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D26F304D-A262-43E8-87E4-2FB40F92E50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63"/>
          <a:stretch/>
        </p:blipFill>
        <p:spPr>
          <a:xfrm>
            <a:off x="635000" y="1519428"/>
            <a:ext cx="4572000" cy="4107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912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CEC21E2B-9B9B-4C91-A28A-25B1C00669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5592" y="2758454"/>
            <a:ext cx="646232" cy="1335140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A8E73CC7-4EF5-4724-BADC-71B713850B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208" y="315028"/>
            <a:ext cx="3353091" cy="2054530"/>
          </a:xfrm>
          <a:prstGeom prst="rect">
            <a:avLst/>
          </a:prstGeom>
        </p:spPr>
      </p:pic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49519378-213F-42A5-9A40-1B832341D8E5}"/>
              </a:ext>
            </a:extLst>
          </p:cNvPr>
          <p:cNvSpPr/>
          <p:nvPr/>
        </p:nvSpPr>
        <p:spPr>
          <a:xfrm>
            <a:off x="996462" y="457200"/>
            <a:ext cx="2391507" cy="1512277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1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1">
                  <a:lumMod val="40000"/>
                  <a:lumOff val="6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F7B15935-EB69-484A-8370-BF7BA01159F4}"/>
              </a:ext>
            </a:extLst>
          </p:cNvPr>
          <p:cNvSpPr/>
          <p:nvPr/>
        </p:nvSpPr>
        <p:spPr>
          <a:xfrm>
            <a:off x="2563959" y="2941749"/>
            <a:ext cx="573994" cy="974502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1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1">
                  <a:lumMod val="40000"/>
                  <a:lumOff val="6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 descr="Smartphone White Green Screen Realistic」の画像、写真素材 ...">
            <a:extLst>
              <a:ext uri="{FF2B5EF4-FFF2-40B4-BE49-F238E27FC236}">
                <a16:creationId xmlns:a16="http://schemas.microsoft.com/office/drawing/2014/main" id="{12241833-9F51-4E39-AA2F-33EDAD0C46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94" t="14285" r="26589" b="19365"/>
          <a:stretch/>
        </p:blipFill>
        <p:spPr bwMode="auto">
          <a:xfrm>
            <a:off x="996462" y="2718910"/>
            <a:ext cx="1092200" cy="1769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C69F4ED0-A1EB-4A1A-A3F0-EC5F37674E66}"/>
              </a:ext>
            </a:extLst>
          </p:cNvPr>
          <p:cNvSpPr/>
          <p:nvPr/>
        </p:nvSpPr>
        <p:spPr>
          <a:xfrm>
            <a:off x="1029417" y="2869720"/>
            <a:ext cx="1013237" cy="143198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1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1">
                  <a:lumMod val="40000"/>
                  <a:lumOff val="6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776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95AE792-74A5-49F7-A166-168B89BFDD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694" y="423080"/>
            <a:ext cx="37338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DEBDBA6-C330-4132-8B16-93686B3AFC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3625" y="423080"/>
            <a:ext cx="3739959" cy="9159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A7C5D99-F729-402B-8D80-305D274DC672}"/>
              </a:ext>
            </a:extLst>
          </p:cNvPr>
          <p:cNvSpPr/>
          <p:nvPr/>
        </p:nvSpPr>
        <p:spPr>
          <a:xfrm>
            <a:off x="912694" y="177421"/>
            <a:ext cx="3733800" cy="245659"/>
          </a:xfrm>
          <a:prstGeom prst="rect">
            <a:avLst/>
          </a:prstGeom>
          <a:solidFill>
            <a:srgbClr val="E156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LIVE DEMO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27B341D-8B24-409D-9446-B87B9721CB56}"/>
              </a:ext>
            </a:extLst>
          </p:cNvPr>
          <p:cNvSpPr/>
          <p:nvPr/>
        </p:nvSpPr>
        <p:spPr>
          <a:xfrm>
            <a:off x="5293625" y="177421"/>
            <a:ext cx="3747448" cy="245659"/>
          </a:xfrm>
          <a:prstGeom prst="rect">
            <a:avLst/>
          </a:prstGeom>
          <a:solidFill>
            <a:srgbClr val="E156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LIVE DEMO</a:t>
            </a:r>
          </a:p>
        </p:txBody>
      </p:sp>
    </p:spTree>
    <p:extLst>
      <p:ext uri="{BB962C8B-B14F-4D97-AF65-F5344CB8AC3E}">
        <p14:creationId xmlns:p14="http://schemas.microsoft.com/office/powerpoint/2010/main" val="10256443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728B6733-F652-4B0E-BB11-56600F4FE0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75640" y="-49875"/>
            <a:ext cx="4755292" cy="3755461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A576601C-FE47-406D-8F2B-DF7510E5AC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4750" y="0"/>
            <a:ext cx="4749196" cy="3755461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82C564A9-6E4F-4233-B3B2-A86C14D117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9044" y="0"/>
            <a:ext cx="4724809" cy="3761558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B4699218-31DD-4985-BD65-7AC6383B8E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" y="3109299"/>
            <a:ext cx="12192000" cy="3179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45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>
            <a:lumMod val="20000"/>
            <a:lumOff val="80000"/>
          </a:schemeClr>
        </a:solidFill>
        <a:ln w="57150">
          <a:solidFill>
            <a:srgbClr val="0790DC"/>
          </a:solidFill>
        </a:ln>
      </a:spPr>
      <a:bodyPr wrap="none" lIns="0" tIns="0" rIns="0" bIns="0" rtlCol="0" anchor="t" anchorCtr="0"/>
      <a:lstStyle>
        <a:defPPr algn="ctr">
          <a:defRPr dirty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5875</TotalTime>
  <Words>2662</Words>
  <Application>Microsoft Office PowerPoint</Application>
  <PresentationFormat>ワイド画面</PresentationFormat>
  <Paragraphs>1437</Paragraphs>
  <Slides>50</Slides>
  <Notes>1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9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50</vt:i4>
      </vt:variant>
    </vt:vector>
  </HeadingPairs>
  <TitlesOfParts>
    <vt:vector size="60" baseType="lpstr">
      <vt:lpstr>Helvetica Neue</vt:lpstr>
      <vt:lpstr>Meiryo UI</vt:lpstr>
      <vt:lpstr>メイリオ</vt:lpstr>
      <vt:lpstr>Aharoni</vt:lpstr>
      <vt:lpstr>Arial</vt:lpstr>
      <vt:lpstr>Calibri</vt:lpstr>
      <vt:lpstr>Calibri Light</vt:lpstr>
      <vt:lpstr>Impact</vt:lpstr>
      <vt:lpstr>Segoe UI Black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AI環境構築：PaaS</vt:lpstr>
      <vt:lpstr>PowerPoint プレゼンテーション</vt:lpstr>
      <vt:lpstr>PowerPoint プレゼンテーション</vt:lpstr>
      <vt:lpstr>AI環境構築：IaaS</vt:lpstr>
      <vt:lpstr>PowerPoint プレゼンテーション</vt:lpstr>
      <vt:lpstr>PowerPoint プレゼンテーション</vt:lpstr>
      <vt:lpstr>AI環境構築：推論モデル・Kubernetes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Woraitthinan Kritdikoon</dc:creator>
  <cp:lastModifiedBy>Woraitthinan Kritdikoon</cp:lastModifiedBy>
  <cp:revision>266</cp:revision>
  <dcterms:created xsi:type="dcterms:W3CDTF">2020-07-15T20:01:48Z</dcterms:created>
  <dcterms:modified xsi:type="dcterms:W3CDTF">2020-12-09T07:25:05Z</dcterms:modified>
</cp:coreProperties>
</file>